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406" r:id="rId4"/>
    <p:sldId id="393" r:id="rId5"/>
    <p:sldId id="437" r:id="rId6"/>
    <p:sldId id="407" r:id="rId7"/>
    <p:sldId id="422" r:id="rId8"/>
    <p:sldId id="423" r:id="rId9"/>
    <p:sldId id="436" r:id="rId10"/>
    <p:sldId id="424" r:id="rId11"/>
    <p:sldId id="412" r:id="rId12"/>
    <p:sldId id="413" r:id="rId13"/>
    <p:sldId id="414" r:id="rId14"/>
    <p:sldId id="394" r:id="rId15"/>
    <p:sldId id="426" r:id="rId16"/>
    <p:sldId id="404" r:id="rId17"/>
    <p:sldId id="428" r:id="rId18"/>
    <p:sldId id="401" r:id="rId19"/>
    <p:sldId id="439" r:id="rId20"/>
    <p:sldId id="440" r:id="rId21"/>
    <p:sldId id="441" r:id="rId22"/>
    <p:sldId id="442" r:id="rId23"/>
    <p:sldId id="403" r:id="rId24"/>
    <p:sldId id="443" r:id="rId25"/>
    <p:sldId id="444" r:id="rId26"/>
    <p:sldId id="416" r:id="rId27"/>
    <p:sldId id="454" r:id="rId28"/>
    <p:sldId id="429" r:id="rId29"/>
    <p:sldId id="453" r:id="rId30"/>
    <p:sldId id="415" r:id="rId31"/>
    <p:sldId id="456" r:id="rId32"/>
    <p:sldId id="430" r:id="rId33"/>
    <p:sldId id="431" r:id="rId34"/>
    <p:sldId id="432" r:id="rId35"/>
    <p:sldId id="409" r:id="rId36"/>
    <p:sldId id="417" r:id="rId37"/>
    <p:sldId id="418" r:id="rId38"/>
    <p:sldId id="446" r:id="rId39"/>
    <p:sldId id="447" r:id="rId40"/>
    <p:sldId id="445" r:id="rId41"/>
    <p:sldId id="449" r:id="rId42"/>
    <p:sldId id="450" r:id="rId43"/>
    <p:sldId id="451" r:id="rId44"/>
    <p:sldId id="452" r:id="rId45"/>
    <p:sldId id="457" r:id="rId46"/>
    <p:sldId id="458" r:id="rId47"/>
    <p:sldId id="459" r:id="rId48"/>
    <p:sldId id="419" r:id="rId49"/>
    <p:sldId id="420" r:id="rId50"/>
    <p:sldId id="421" r:id="rId51"/>
    <p:sldId id="455" r:id="rId52"/>
    <p:sldId id="438" r:id="rId53"/>
    <p:sldId id="410" r:id="rId54"/>
    <p:sldId id="460" r:id="rId55"/>
    <p:sldId id="461" r:id="rId56"/>
    <p:sldId id="462" r:id="rId57"/>
    <p:sldId id="411" r:id="rId5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71" autoAdjust="0"/>
    <p:restoredTop sz="94660"/>
  </p:normalViewPr>
  <p:slideViewPr>
    <p:cSldViewPr>
      <p:cViewPr varScale="1">
        <p:scale>
          <a:sx n="80" d="100"/>
          <a:sy n="80" d="100"/>
        </p:scale>
        <p:origin x="96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74F9C0-68B2-E75A-4B4E-8C0665EAEBB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A6A0C5B6-2B0C-DF68-B4DC-5D63C8D2E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E5245A43-0F78-86A4-87AF-F0733DC711A5}"/>
              </a:ext>
            </a:extLst>
          </p:cNvPr>
          <p:cNvSpPr>
            <a:spLocks noGrp="1"/>
          </p:cNvSpPr>
          <p:nvPr>
            <p:ph type="dt" sz="half" idx="10"/>
          </p:nvPr>
        </p:nvSpPr>
        <p:spPr/>
        <p:txBody>
          <a:bodyPr/>
          <a:lstStyle/>
          <a:p>
            <a:fld id="{FA4728C3-03B6-4391-BC01-0DDC1B850DDD}" type="datetimeFigureOut">
              <a:rPr lang="ru-RU" smtClean="0"/>
              <a:t>11.03.2025</a:t>
            </a:fld>
            <a:endParaRPr lang="ru-RU"/>
          </a:p>
        </p:txBody>
      </p:sp>
      <p:sp>
        <p:nvSpPr>
          <p:cNvPr id="5" name="Нижний колонтитул 4">
            <a:extLst>
              <a:ext uri="{FF2B5EF4-FFF2-40B4-BE49-F238E27FC236}">
                <a16:creationId xmlns:a16="http://schemas.microsoft.com/office/drawing/2014/main" id="{D2EC7969-7384-1C5B-300A-9C1559727BB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6EB1D5D-7F4F-6ABA-11DA-D83AEEEB1F87}"/>
              </a:ext>
            </a:extLst>
          </p:cNvPr>
          <p:cNvSpPr>
            <a:spLocks noGrp="1"/>
          </p:cNvSpPr>
          <p:nvPr>
            <p:ph type="sldNum" sz="quarter" idx="12"/>
          </p:nvPr>
        </p:nvSpPr>
        <p:spPr/>
        <p:txBody>
          <a:bodyPr/>
          <a:lstStyle/>
          <a:p>
            <a:fld id="{EF6B0B1F-D6A6-4336-9DCD-DA5FC31E28BA}" type="slidenum">
              <a:rPr lang="ru-RU" smtClean="0"/>
              <a:t>‹#›</a:t>
            </a:fld>
            <a:endParaRPr lang="ru-RU"/>
          </a:p>
        </p:txBody>
      </p:sp>
    </p:spTree>
    <p:extLst>
      <p:ext uri="{BB962C8B-B14F-4D97-AF65-F5344CB8AC3E}">
        <p14:creationId xmlns:p14="http://schemas.microsoft.com/office/powerpoint/2010/main" val="585815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722F86-C98E-6C2A-7EF1-9A2C8F6118CA}"/>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711E21F0-FDE5-43BA-66F9-E99A6912317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69B8E64-58A7-1AF6-4193-2778FD859384}"/>
              </a:ext>
            </a:extLst>
          </p:cNvPr>
          <p:cNvSpPr>
            <a:spLocks noGrp="1"/>
          </p:cNvSpPr>
          <p:nvPr>
            <p:ph type="dt" sz="half" idx="10"/>
          </p:nvPr>
        </p:nvSpPr>
        <p:spPr/>
        <p:txBody>
          <a:bodyPr/>
          <a:lstStyle/>
          <a:p>
            <a:fld id="{FA4728C3-03B6-4391-BC01-0DDC1B850DDD}" type="datetimeFigureOut">
              <a:rPr lang="ru-RU" smtClean="0"/>
              <a:t>11.03.2025</a:t>
            </a:fld>
            <a:endParaRPr lang="ru-RU"/>
          </a:p>
        </p:txBody>
      </p:sp>
      <p:sp>
        <p:nvSpPr>
          <p:cNvPr id="5" name="Нижний колонтитул 4">
            <a:extLst>
              <a:ext uri="{FF2B5EF4-FFF2-40B4-BE49-F238E27FC236}">
                <a16:creationId xmlns:a16="http://schemas.microsoft.com/office/drawing/2014/main" id="{EC163A9F-52B9-F957-1152-2D06C5FB016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1EA3B16-816C-6492-264D-D19E9F26B7A5}"/>
              </a:ext>
            </a:extLst>
          </p:cNvPr>
          <p:cNvSpPr>
            <a:spLocks noGrp="1"/>
          </p:cNvSpPr>
          <p:nvPr>
            <p:ph type="sldNum" sz="quarter" idx="12"/>
          </p:nvPr>
        </p:nvSpPr>
        <p:spPr/>
        <p:txBody>
          <a:bodyPr/>
          <a:lstStyle/>
          <a:p>
            <a:fld id="{EF6B0B1F-D6A6-4336-9DCD-DA5FC31E28BA}" type="slidenum">
              <a:rPr lang="ru-RU" smtClean="0"/>
              <a:t>‹#›</a:t>
            </a:fld>
            <a:endParaRPr lang="ru-RU"/>
          </a:p>
        </p:txBody>
      </p:sp>
    </p:spTree>
    <p:extLst>
      <p:ext uri="{BB962C8B-B14F-4D97-AF65-F5344CB8AC3E}">
        <p14:creationId xmlns:p14="http://schemas.microsoft.com/office/powerpoint/2010/main" val="3141640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1E17CEA-0B6B-9225-9AD2-DE716CD350CA}"/>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46528CB-1740-8DB6-6064-B343084D280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AEF00ED-BF4F-8836-4EF0-4CC01B697F3F}"/>
              </a:ext>
            </a:extLst>
          </p:cNvPr>
          <p:cNvSpPr>
            <a:spLocks noGrp="1"/>
          </p:cNvSpPr>
          <p:nvPr>
            <p:ph type="dt" sz="half" idx="10"/>
          </p:nvPr>
        </p:nvSpPr>
        <p:spPr/>
        <p:txBody>
          <a:bodyPr/>
          <a:lstStyle/>
          <a:p>
            <a:fld id="{FA4728C3-03B6-4391-BC01-0DDC1B850DDD}" type="datetimeFigureOut">
              <a:rPr lang="ru-RU" smtClean="0"/>
              <a:t>11.03.2025</a:t>
            </a:fld>
            <a:endParaRPr lang="ru-RU"/>
          </a:p>
        </p:txBody>
      </p:sp>
      <p:sp>
        <p:nvSpPr>
          <p:cNvPr id="5" name="Нижний колонтитул 4">
            <a:extLst>
              <a:ext uri="{FF2B5EF4-FFF2-40B4-BE49-F238E27FC236}">
                <a16:creationId xmlns:a16="http://schemas.microsoft.com/office/drawing/2014/main" id="{EE3E9EAF-1232-4C88-DB95-8F514424E23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E3ED306-E034-88CA-42CE-9ACE2F2A0865}"/>
              </a:ext>
            </a:extLst>
          </p:cNvPr>
          <p:cNvSpPr>
            <a:spLocks noGrp="1"/>
          </p:cNvSpPr>
          <p:nvPr>
            <p:ph type="sldNum" sz="quarter" idx="12"/>
          </p:nvPr>
        </p:nvSpPr>
        <p:spPr/>
        <p:txBody>
          <a:bodyPr/>
          <a:lstStyle/>
          <a:p>
            <a:fld id="{EF6B0B1F-D6A6-4336-9DCD-DA5FC31E28BA}" type="slidenum">
              <a:rPr lang="ru-RU" smtClean="0"/>
              <a:t>‹#›</a:t>
            </a:fld>
            <a:endParaRPr lang="ru-RU"/>
          </a:p>
        </p:txBody>
      </p:sp>
    </p:spTree>
    <p:extLst>
      <p:ext uri="{BB962C8B-B14F-4D97-AF65-F5344CB8AC3E}">
        <p14:creationId xmlns:p14="http://schemas.microsoft.com/office/powerpoint/2010/main" val="3410614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07035B-1FD8-222E-CEC6-C9C35232A2F6}"/>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C69E8B6-7D03-41D7-7ED6-86B5B8FF0CC8}"/>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BE03173-146F-80C9-29E9-BAB6A2E10F09}"/>
              </a:ext>
            </a:extLst>
          </p:cNvPr>
          <p:cNvSpPr>
            <a:spLocks noGrp="1"/>
          </p:cNvSpPr>
          <p:nvPr>
            <p:ph type="dt" sz="half" idx="10"/>
          </p:nvPr>
        </p:nvSpPr>
        <p:spPr/>
        <p:txBody>
          <a:bodyPr/>
          <a:lstStyle/>
          <a:p>
            <a:fld id="{FA4728C3-03B6-4391-BC01-0DDC1B850DDD}" type="datetimeFigureOut">
              <a:rPr lang="ru-RU" smtClean="0"/>
              <a:t>11.03.2025</a:t>
            </a:fld>
            <a:endParaRPr lang="ru-RU"/>
          </a:p>
        </p:txBody>
      </p:sp>
      <p:sp>
        <p:nvSpPr>
          <p:cNvPr id="5" name="Нижний колонтитул 4">
            <a:extLst>
              <a:ext uri="{FF2B5EF4-FFF2-40B4-BE49-F238E27FC236}">
                <a16:creationId xmlns:a16="http://schemas.microsoft.com/office/drawing/2014/main" id="{6AD1458C-9B74-2F8A-E14E-6865842FED7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9C46EEF-6FD5-520C-C934-A5970C43B3BB}"/>
              </a:ext>
            </a:extLst>
          </p:cNvPr>
          <p:cNvSpPr>
            <a:spLocks noGrp="1"/>
          </p:cNvSpPr>
          <p:nvPr>
            <p:ph type="sldNum" sz="quarter" idx="12"/>
          </p:nvPr>
        </p:nvSpPr>
        <p:spPr/>
        <p:txBody>
          <a:bodyPr/>
          <a:lstStyle/>
          <a:p>
            <a:fld id="{EF6B0B1F-D6A6-4336-9DCD-DA5FC31E28BA}" type="slidenum">
              <a:rPr lang="ru-RU" smtClean="0"/>
              <a:t>‹#›</a:t>
            </a:fld>
            <a:endParaRPr lang="ru-RU"/>
          </a:p>
        </p:txBody>
      </p:sp>
    </p:spTree>
    <p:extLst>
      <p:ext uri="{BB962C8B-B14F-4D97-AF65-F5344CB8AC3E}">
        <p14:creationId xmlns:p14="http://schemas.microsoft.com/office/powerpoint/2010/main" val="382052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C235B4-F4FA-27A8-31E4-7389A137963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86AA6CD0-0527-FBFD-4F73-59B9ECFEA3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4602F22-BF54-A9A1-8934-38A5F1120BBA}"/>
              </a:ext>
            </a:extLst>
          </p:cNvPr>
          <p:cNvSpPr>
            <a:spLocks noGrp="1"/>
          </p:cNvSpPr>
          <p:nvPr>
            <p:ph type="dt" sz="half" idx="10"/>
          </p:nvPr>
        </p:nvSpPr>
        <p:spPr/>
        <p:txBody>
          <a:bodyPr/>
          <a:lstStyle/>
          <a:p>
            <a:fld id="{FA4728C3-03B6-4391-BC01-0DDC1B850DDD}" type="datetimeFigureOut">
              <a:rPr lang="ru-RU" smtClean="0"/>
              <a:t>11.03.2025</a:t>
            </a:fld>
            <a:endParaRPr lang="ru-RU"/>
          </a:p>
        </p:txBody>
      </p:sp>
      <p:sp>
        <p:nvSpPr>
          <p:cNvPr id="5" name="Нижний колонтитул 4">
            <a:extLst>
              <a:ext uri="{FF2B5EF4-FFF2-40B4-BE49-F238E27FC236}">
                <a16:creationId xmlns:a16="http://schemas.microsoft.com/office/drawing/2014/main" id="{0F8E7384-C972-E256-3726-85AA6E228DF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85E0028-8D76-E864-857F-638D348FD554}"/>
              </a:ext>
            </a:extLst>
          </p:cNvPr>
          <p:cNvSpPr>
            <a:spLocks noGrp="1"/>
          </p:cNvSpPr>
          <p:nvPr>
            <p:ph type="sldNum" sz="quarter" idx="12"/>
          </p:nvPr>
        </p:nvSpPr>
        <p:spPr/>
        <p:txBody>
          <a:bodyPr/>
          <a:lstStyle/>
          <a:p>
            <a:fld id="{EF6B0B1F-D6A6-4336-9DCD-DA5FC31E28BA}" type="slidenum">
              <a:rPr lang="ru-RU" smtClean="0"/>
              <a:t>‹#›</a:t>
            </a:fld>
            <a:endParaRPr lang="ru-RU"/>
          </a:p>
        </p:txBody>
      </p:sp>
    </p:spTree>
    <p:extLst>
      <p:ext uri="{BB962C8B-B14F-4D97-AF65-F5344CB8AC3E}">
        <p14:creationId xmlns:p14="http://schemas.microsoft.com/office/powerpoint/2010/main" val="4258882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991447-8FA6-161D-7B2A-1681AB2571E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1068982E-221F-109D-C550-EAFA7172F641}"/>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2FDD53A3-1BE9-0415-16BE-7D3EE21022CB}"/>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9130E46-CDA4-8549-CDC0-E1B31D239BFE}"/>
              </a:ext>
            </a:extLst>
          </p:cNvPr>
          <p:cNvSpPr>
            <a:spLocks noGrp="1"/>
          </p:cNvSpPr>
          <p:nvPr>
            <p:ph type="dt" sz="half" idx="10"/>
          </p:nvPr>
        </p:nvSpPr>
        <p:spPr/>
        <p:txBody>
          <a:bodyPr/>
          <a:lstStyle/>
          <a:p>
            <a:fld id="{FA4728C3-03B6-4391-BC01-0DDC1B850DDD}" type="datetimeFigureOut">
              <a:rPr lang="ru-RU" smtClean="0"/>
              <a:t>11.03.2025</a:t>
            </a:fld>
            <a:endParaRPr lang="ru-RU"/>
          </a:p>
        </p:txBody>
      </p:sp>
      <p:sp>
        <p:nvSpPr>
          <p:cNvPr id="6" name="Нижний колонтитул 5">
            <a:extLst>
              <a:ext uri="{FF2B5EF4-FFF2-40B4-BE49-F238E27FC236}">
                <a16:creationId xmlns:a16="http://schemas.microsoft.com/office/drawing/2014/main" id="{A046B137-E490-38EB-B62C-065F189806B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B0BA425-AF97-D626-5207-44338473B172}"/>
              </a:ext>
            </a:extLst>
          </p:cNvPr>
          <p:cNvSpPr>
            <a:spLocks noGrp="1"/>
          </p:cNvSpPr>
          <p:nvPr>
            <p:ph type="sldNum" sz="quarter" idx="12"/>
          </p:nvPr>
        </p:nvSpPr>
        <p:spPr/>
        <p:txBody>
          <a:bodyPr/>
          <a:lstStyle/>
          <a:p>
            <a:fld id="{EF6B0B1F-D6A6-4336-9DCD-DA5FC31E28BA}" type="slidenum">
              <a:rPr lang="ru-RU" smtClean="0"/>
              <a:t>‹#›</a:t>
            </a:fld>
            <a:endParaRPr lang="ru-RU"/>
          </a:p>
        </p:txBody>
      </p:sp>
    </p:spTree>
    <p:extLst>
      <p:ext uri="{BB962C8B-B14F-4D97-AF65-F5344CB8AC3E}">
        <p14:creationId xmlns:p14="http://schemas.microsoft.com/office/powerpoint/2010/main" val="2064550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581047-E5F6-84EB-F4F7-45ABCBE283A3}"/>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393C85B-B0DF-134C-BDB1-CD934BABAF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825E44D-0281-98C0-5A2B-676E3956055E}"/>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591B973A-35F1-0A20-12FA-28A74E691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621CCF8-C04C-345C-6956-CD094C9F582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28A6F0C5-407F-4C3B-86A8-32A8B4379BB1}"/>
              </a:ext>
            </a:extLst>
          </p:cNvPr>
          <p:cNvSpPr>
            <a:spLocks noGrp="1"/>
          </p:cNvSpPr>
          <p:nvPr>
            <p:ph type="dt" sz="half" idx="10"/>
          </p:nvPr>
        </p:nvSpPr>
        <p:spPr/>
        <p:txBody>
          <a:bodyPr/>
          <a:lstStyle/>
          <a:p>
            <a:fld id="{FA4728C3-03B6-4391-BC01-0DDC1B850DDD}" type="datetimeFigureOut">
              <a:rPr lang="ru-RU" smtClean="0"/>
              <a:t>11.03.2025</a:t>
            </a:fld>
            <a:endParaRPr lang="ru-RU"/>
          </a:p>
        </p:txBody>
      </p:sp>
      <p:sp>
        <p:nvSpPr>
          <p:cNvPr id="8" name="Нижний колонтитул 7">
            <a:extLst>
              <a:ext uri="{FF2B5EF4-FFF2-40B4-BE49-F238E27FC236}">
                <a16:creationId xmlns:a16="http://schemas.microsoft.com/office/drawing/2014/main" id="{3019DEDE-4A40-7840-96C0-CD1E5CD799B5}"/>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3F10F858-1B72-AC4D-83AE-0B174B9B2A54}"/>
              </a:ext>
            </a:extLst>
          </p:cNvPr>
          <p:cNvSpPr>
            <a:spLocks noGrp="1"/>
          </p:cNvSpPr>
          <p:nvPr>
            <p:ph type="sldNum" sz="quarter" idx="12"/>
          </p:nvPr>
        </p:nvSpPr>
        <p:spPr/>
        <p:txBody>
          <a:bodyPr/>
          <a:lstStyle/>
          <a:p>
            <a:fld id="{EF6B0B1F-D6A6-4336-9DCD-DA5FC31E28BA}" type="slidenum">
              <a:rPr lang="ru-RU" smtClean="0"/>
              <a:t>‹#›</a:t>
            </a:fld>
            <a:endParaRPr lang="ru-RU"/>
          </a:p>
        </p:txBody>
      </p:sp>
    </p:spTree>
    <p:extLst>
      <p:ext uri="{BB962C8B-B14F-4D97-AF65-F5344CB8AC3E}">
        <p14:creationId xmlns:p14="http://schemas.microsoft.com/office/powerpoint/2010/main" val="155292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1C8FC1D-DC81-5864-15BE-471FF94FDEE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ADBFC7FE-CB56-BBBF-22B5-91F7D3F5ACED}"/>
              </a:ext>
            </a:extLst>
          </p:cNvPr>
          <p:cNvSpPr>
            <a:spLocks noGrp="1"/>
          </p:cNvSpPr>
          <p:nvPr>
            <p:ph type="dt" sz="half" idx="10"/>
          </p:nvPr>
        </p:nvSpPr>
        <p:spPr/>
        <p:txBody>
          <a:bodyPr/>
          <a:lstStyle/>
          <a:p>
            <a:fld id="{FA4728C3-03B6-4391-BC01-0DDC1B850DDD}" type="datetimeFigureOut">
              <a:rPr lang="ru-RU" smtClean="0"/>
              <a:t>11.03.2025</a:t>
            </a:fld>
            <a:endParaRPr lang="ru-RU"/>
          </a:p>
        </p:txBody>
      </p:sp>
      <p:sp>
        <p:nvSpPr>
          <p:cNvPr id="4" name="Нижний колонтитул 3">
            <a:extLst>
              <a:ext uri="{FF2B5EF4-FFF2-40B4-BE49-F238E27FC236}">
                <a16:creationId xmlns:a16="http://schemas.microsoft.com/office/drawing/2014/main" id="{E1B982F3-F7F8-8395-FB43-AB7DF7BCD61E}"/>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53A3AB44-FEFE-A9A2-114F-A13968594B7D}"/>
              </a:ext>
            </a:extLst>
          </p:cNvPr>
          <p:cNvSpPr>
            <a:spLocks noGrp="1"/>
          </p:cNvSpPr>
          <p:nvPr>
            <p:ph type="sldNum" sz="quarter" idx="12"/>
          </p:nvPr>
        </p:nvSpPr>
        <p:spPr/>
        <p:txBody>
          <a:bodyPr/>
          <a:lstStyle/>
          <a:p>
            <a:fld id="{EF6B0B1F-D6A6-4336-9DCD-DA5FC31E28BA}" type="slidenum">
              <a:rPr lang="ru-RU" smtClean="0"/>
              <a:t>‹#›</a:t>
            </a:fld>
            <a:endParaRPr lang="ru-RU"/>
          </a:p>
        </p:txBody>
      </p:sp>
    </p:spTree>
    <p:extLst>
      <p:ext uri="{BB962C8B-B14F-4D97-AF65-F5344CB8AC3E}">
        <p14:creationId xmlns:p14="http://schemas.microsoft.com/office/powerpoint/2010/main" val="3721516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446A027-BE9A-445B-0CF2-784CF90E07CB}"/>
              </a:ext>
            </a:extLst>
          </p:cNvPr>
          <p:cNvSpPr>
            <a:spLocks noGrp="1"/>
          </p:cNvSpPr>
          <p:nvPr>
            <p:ph type="dt" sz="half" idx="10"/>
          </p:nvPr>
        </p:nvSpPr>
        <p:spPr/>
        <p:txBody>
          <a:bodyPr/>
          <a:lstStyle/>
          <a:p>
            <a:fld id="{FA4728C3-03B6-4391-BC01-0DDC1B850DDD}" type="datetimeFigureOut">
              <a:rPr lang="ru-RU" smtClean="0"/>
              <a:t>11.03.2025</a:t>
            </a:fld>
            <a:endParaRPr lang="ru-RU"/>
          </a:p>
        </p:txBody>
      </p:sp>
      <p:sp>
        <p:nvSpPr>
          <p:cNvPr id="3" name="Нижний колонтитул 2">
            <a:extLst>
              <a:ext uri="{FF2B5EF4-FFF2-40B4-BE49-F238E27FC236}">
                <a16:creationId xmlns:a16="http://schemas.microsoft.com/office/drawing/2014/main" id="{BED6FA04-2B4B-B8F6-D37A-E8242515D5A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39F5DC8B-13C7-8E60-2B7F-72DF6A4E516B}"/>
              </a:ext>
            </a:extLst>
          </p:cNvPr>
          <p:cNvSpPr>
            <a:spLocks noGrp="1"/>
          </p:cNvSpPr>
          <p:nvPr>
            <p:ph type="sldNum" sz="quarter" idx="12"/>
          </p:nvPr>
        </p:nvSpPr>
        <p:spPr/>
        <p:txBody>
          <a:bodyPr/>
          <a:lstStyle/>
          <a:p>
            <a:fld id="{EF6B0B1F-D6A6-4336-9DCD-DA5FC31E28BA}" type="slidenum">
              <a:rPr lang="ru-RU" smtClean="0"/>
              <a:t>‹#›</a:t>
            </a:fld>
            <a:endParaRPr lang="ru-RU"/>
          </a:p>
        </p:txBody>
      </p:sp>
    </p:spTree>
    <p:extLst>
      <p:ext uri="{BB962C8B-B14F-4D97-AF65-F5344CB8AC3E}">
        <p14:creationId xmlns:p14="http://schemas.microsoft.com/office/powerpoint/2010/main" val="631807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FFB8C3-FD23-DA3D-DE1A-EAC154F8B9C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9220CABD-1CED-ED36-F978-078802FA90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0B94CD2F-A488-8DEB-2961-F4E26480C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7F6D945-9F1F-8261-6B22-DCB5959BAD50}"/>
              </a:ext>
            </a:extLst>
          </p:cNvPr>
          <p:cNvSpPr>
            <a:spLocks noGrp="1"/>
          </p:cNvSpPr>
          <p:nvPr>
            <p:ph type="dt" sz="half" idx="10"/>
          </p:nvPr>
        </p:nvSpPr>
        <p:spPr/>
        <p:txBody>
          <a:bodyPr/>
          <a:lstStyle/>
          <a:p>
            <a:fld id="{FA4728C3-03B6-4391-BC01-0DDC1B850DDD}" type="datetimeFigureOut">
              <a:rPr lang="ru-RU" smtClean="0"/>
              <a:t>11.03.2025</a:t>
            </a:fld>
            <a:endParaRPr lang="ru-RU"/>
          </a:p>
        </p:txBody>
      </p:sp>
      <p:sp>
        <p:nvSpPr>
          <p:cNvPr id="6" name="Нижний колонтитул 5">
            <a:extLst>
              <a:ext uri="{FF2B5EF4-FFF2-40B4-BE49-F238E27FC236}">
                <a16:creationId xmlns:a16="http://schemas.microsoft.com/office/drawing/2014/main" id="{75FF1604-2B22-C2CC-A51D-6A0E55F174D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D12A8FC-1AFD-0431-F401-130DEA46A6DD}"/>
              </a:ext>
            </a:extLst>
          </p:cNvPr>
          <p:cNvSpPr>
            <a:spLocks noGrp="1"/>
          </p:cNvSpPr>
          <p:nvPr>
            <p:ph type="sldNum" sz="quarter" idx="12"/>
          </p:nvPr>
        </p:nvSpPr>
        <p:spPr/>
        <p:txBody>
          <a:bodyPr/>
          <a:lstStyle/>
          <a:p>
            <a:fld id="{EF6B0B1F-D6A6-4336-9DCD-DA5FC31E28BA}" type="slidenum">
              <a:rPr lang="ru-RU" smtClean="0"/>
              <a:t>‹#›</a:t>
            </a:fld>
            <a:endParaRPr lang="ru-RU"/>
          </a:p>
        </p:txBody>
      </p:sp>
    </p:spTree>
    <p:extLst>
      <p:ext uri="{BB962C8B-B14F-4D97-AF65-F5344CB8AC3E}">
        <p14:creationId xmlns:p14="http://schemas.microsoft.com/office/powerpoint/2010/main" val="578421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6EB9D9-AB98-0661-1D41-BE1D1B9E9422}"/>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36CFD20-A686-F0CC-2F9A-EC4022B07D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2E267A27-6C10-A692-6AA3-1DE75972A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59DE34E-6AD9-6657-4A09-FCA6E506A238}"/>
              </a:ext>
            </a:extLst>
          </p:cNvPr>
          <p:cNvSpPr>
            <a:spLocks noGrp="1"/>
          </p:cNvSpPr>
          <p:nvPr>
            <p:ph type="dt" sz="half" idx="10"/>
          </p:nvPr>
        </p:nvSpPr>
        <p:spPr/>
        <p:txBody>
          <a:bodyPr/>
          <a:lstStyle/>
          <a:p>
            <a:fld id="{FA4728C3-03B6-4391-BC01-0DDC1B850DDD}" type="datetimeFigureOut">
              <a:rPr lang="ru-RU" smtClean="0"/>
              <a:t>11.03.2025</a:t>
            </a:fld>
            <a:endParaRPr lang="ru-RU"/>
          </a:p>
        </p:txBody>
      </p:sp>
      <p:sp>
        <p:nvSpPr>
          <p:cNvPr id="6" name="Нижний колонтитул 5">
            <a:extLst>
              <a:ext uri="{FF2B5EF4-FFF2-40B4-BE49-F238E27FC236}">
                <a16:creationId xmlns:a16="http://schemas.microsoft.com/office/drawing/2014/main" id="{E9772FCC-0D49-1708-3EF9-D633A9A1B31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E904D92-BD63-4224-6EA1-C3B88CD1E7D9}"/>
              </a:ext>
            </a:extLst>
          </p:cNvPr>
          <p:cNvSpPr>
            <a:spLocks noGrp="1"/>
          </p:cNvSpPr>
          <p:nvPr>
            <p:ph type="sldNum" sz="quarter" idx="12"/>
          </p:nvPr>
        </p:nvSpPr>
        <p:spPr/>
        <p:txBody>
          <a:bodyPr/>
          <a:lstStyle/>
          <a:p>
            <a:fld id="{EF6B0B1F-D6A6-4336-9DCD-DA5FC31E28BA}" type="slidenum">
              <a:rPr lang="ru-RU" smtClean="0"/>
              <a:t>‹#›</a:t>
            </a:fld>
            <a:endParaRPr lang="ru-RU"/>
          </a:p>
        </p:txBody>
      </p:sp>
    </p:spTree>
    <p:extLst>
      <p:ext uri="{BB962C8B-B14F-4D97-AF65-F5344CB8AC3E}">
        <p14:creationId xmlns:p14="http://schemas.microsoft.com/office/powerpoint/2010/main" val="3219992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265CAB-8BAA-75F2-7A3C-1538D1215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EDA3E515-D163-F2A6-B41B-AAFE99DC4F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a:extLst>
              <a:ext uri="{FF2B5EF4-FFF2-40B4-BE49-F238E27FC236}">
                <a16:creationId xmlns:a16="http://schemas.microsoft.com/office/drawing/2014/main" id="{65978A7A-282C-684E-D501-2A7F4AEF5B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Times New Roman" panose="02020603050405020304" pitchFamily="18" charset="0"/>
              </a:defRPr>
            </a:lvl1pPr>
          </a:lstStyle>
          <a:p>
            <a:fld id="{FA4728C3-03B6-4391-BC01-0DDC1B850DDD}" type="datetimeFigureOut">
              <a:rPr lang="ru-RU" smtClean="0"/>
              <a:pPr/>
              <a:t>11.03.2025</a:t>
            </a:fld>
            <a:endParaRPr lang="ru-RU" dirty="0"/>
          </a:p>
        </p:txBody>
      </p:sp>
      <p:sp>
        <p:nvSpPr>
          <p:cNvPr id="5" name="Нижний колонтитул 4">
            <a:extLst>
              <a:ext uri="{FF2B5EF4-FFF2-40B4-BE49-F238E27FC236}">
                <a16:creationId xmlns:a16="http://schemas.microsoft.com/office/drawing/2014/main" id="{F462EA21-72CE-38FB-2669-4D50A1C94C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Times New Roman" panose="02020603050405020304" pitchFamily="18" charset="0"/>
              </a:defRPr>
            </a:lvl1pPr>
          </a:lstStyle>
          <a:p>
            <a:endParaRPr lang="ru-RU" dirty="0"/>
          </a:p>
        </p:txBody>
      </p:sp>
      <p:sp>
        <p:nvSpPr>
          <p:cNvPr id="6" name="Номер слайда 5">
            <a:extLst>
              <a:ext uri="{FF2B5EF4-FFF2-40B4-BE49-F238E27FC236}">
                <a16:creationId xmlns:a16="http://schemas.microsoft.com/office/drawing/2014/main" id="{41EED4E8-4C6C-2088-2DAB-1DB7594A6D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Times New Roman" panose="02020603050405020304" pitchFamily="18" charset="0"/>
              </a:defRPr>
            </a:lvl1pPr>
          </a:lstStyle>
          <a:p>
            <a:fld id="{EF6B0B1F-D6A6-4336-9DCD-DA5FC31E28BA}" type="slidenum">
              <a:rPr lang="ru-RU" smtClean="0"/>
              <a:pPr/>
              <a:t>‹#›</a:t>
            </a:fld>
            <a:endParaRPr lang="ru-RU" dirty="0"/>
          </a:p>
        </p:txBody>
      </p:sp>
    </p:spTree>
    <p:extLst>
      <p:ext uri="{BB962C8B-B14F-4D97-AF65-F5344CB8AC3E}">
        <p14:creationId xmlns:p14="http://schemas.microsoft.com/office/powerpoint/2010/main" val="1440314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2" Type="http://schemas.openxmlformats.org/officeDocument/2006/relationships/hyperlink" Target="https://stepik.org/course/99808/promo#toc?search=6676398953"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Times New Roman" panose="02020603050405020304" pitchFamily="18" charset="0"/>
            </a:endParaRPr>
          </a:p>
        </p:txBody>
      </p:sp>
      <p:sp>
        <p:nvSpPr>
          <p:cNvPr id="2" name="Заголовок 1">
            <a:extLst>
              <a:ext uri="{FF2B5EF4-FFF2-40B4-BE49-F238E27FC236}">
                <a16:creationId xmlns:a16="http://schemas.microsoft.com/office/drawing/2014/main" id="{784F777A-B42B-BFD8-C5D3-0CACAD3706BB}"/>
              </a:ext>
            </a:extLst>
          </p:cNvPr>
          <p:cNvSpPr>
            <a:spLocks noGrp="1"/>
          </p:cNvSpPr>
          <p:nvPr>
            <p:ph type="ctrTitle"/>
          </p:nvPr>
        </p:nvSpPr>
        <p:spPr>
          <a:xfrm>
            <a:off x="3880430" y="583345"/>
            <a:ext cx="7160357" cy="4164820"/>
          </a:xfrm>
        </p:spPr>
        <p:txBody>
          <a:bodyPr anchor="t">
            <a:normAutofit/>
          </a:bodyPr>
          <a:lstStyle/>
          <a:p>
            <a:pPr algn="r"/>
            <a:r>
              <a:rPr lang="ru-RU" sz="6800" dirty="0">
                <a:solidFill>
                  <a:srgbClr val="FFFFFF"/>
                </a:solidFill>
              </a:rPr>
              <a:t>Сравнительно-исторический метод</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dirty="0">
              <a:solidFill>
                <a:srgbClr val="FFFFFF"/>
              </a:solidFill>
              <a:latin typeface="Times New Roman" panose="02020603050405020304" pitchFamily="18" charset="0"/>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dirty="0">
              <a:solidFill>
                <a:srgbClr val="FFFFFF"/>
              </a:solidFill>
              <a:latin typeface="Times New Roman" panose="02020603050405020304" pitchFamily="18" charset="0"/>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dirty="0">
              <a:solidFill>
                <a:srgbClr val="FFFFFF"/>
              </a:solidFill>
              <a:latin typeface="Times New Roman" panose="02020603050405020304" pitchFamily="18" charset="0"/>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dirty="0">
              <a:solidFill>
                <a:srgbClr val="FFFFFF"/>
              </a:solidFill>
              <a:latin typeface="Times New Roman" panose="02020603050405020304" pitchFamily="18" charset="0"/>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dirty="0">
              <a:solidFill>
                <a:srgbClr val="FFFFFF"/>
              </a:solidFill>
              <a:latin typeface="Times New Roman" panose="02020603050405020304" pitchFamily="18" charset="0"/>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dirty="0">
              <a:solidFill>
                <a:srgbClr val="FFFFFF"/>
              </a:solidFill>
              <a:latin typeface="Times New Roman" panose="02020603050405020304" pitchFamily="18" charset="0"/>
            </a:endParaRPr>
          </a:p>
        </p:txBody>
      </p:sp>
      <p:sp>
        <p:nvSpPr>
          <p:cNvPr id="4" name="TextBox 3">
            <a:extLst>
              <a:ext uri="{FF2B5EF4-FFF2-40B4-BE49-F238E27FC236}">
                <a16:creationId xmlns:a16="http://schemas.microsoft.com/office/drawing/2014/main" id="{2D3F1CD3-5F5D-DDBC-F38B-A281E3C2BD08}"/>
              </a:ext>
            </a:extLst>
          </p:cNvPr>
          <p:cNvSpPr txBox="1"/>
          <p:nvPr/>
        </p:nvSpPr>
        <p:spPr>
          <a:xfrm>
            <a:off x="1127448" y="5174603"/>
            <a:ext cx="7560840" cy="1077218"/>
          </a:xfrm>
          <a:prstGeom prst="rect">
            <a:avLst/>
          </a:prstGeom>
          <a:noFill/>
        </p:spPr>
        <p:txBody>
          <a:bodyPr wrap="square">
            <a:spAutoFit/>
          </a:bodyPr>
          <a:lstStyle/>
          <a:p>
            <a:r>
              <a:rPr lang="ru-RU" sz="3200" dirty="0">
                <a:solidFill>
                  <a:schemeClr val="bg1"/>
                </a:solidFill>
              </a:rPr>
              <a:t>Методологическое единство сравнительного языкознания.</a:t>
            </a:r>
          </a:p>
        </p:txBody>
      </p:sp>
    </p:spTree>
    <p:extLst>
      <p:ext uri="{BB962C8B-B14F-4D97-AF65-F5344CB8AC3E}">
        <p14:creationId xmlns:p14="http://schemas.microsoft.com/office/powerpoint/2010/main" val="845655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04112"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Критерии языкового родства</a:t>
            </a:r>
          </a:p>
        </p:txBody>
      </p:sp>
      <p:sp>
        <p:nvSpPr>
          <p:cNvPr id="6" name="TextBox 5">
            <a:extLst>
              <a:ext uri="{FF2B5EF4-FFF2-40B4-BE49-F238E27FC236}">
                <a16:creationId xmlns:a16="http://schemas.microsoft.com/office/drawing/2014/main" id="{7E1CC192-0E4C-C486-BFDC-C9A278F03A73}"/>
              </a:ext>
            </a:extLst>
          </p:cNvPr>
          <p:cNvSpPr txBox="1"/>
          <p:nvPr/>
        </p:nvSpPr>
        <p:spPr>
          <a:xfrm>
            <a:off x="479376" y="1028343"/>
            <a:ext cx="11017224"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Если имеются языки B и C, восходящие к языку A, то: </a:t>
            </a:r>
          </a:p>
          <a:p>
            <a:endParaRPr lang="ru-RU" sz="2000" dirty="0">
              <a:latin typeface="Times New Roman" panose="02020603050405020304" pitchFamily="18" charset="0"/>
              <a:cs typeface="Times New Roman" panose="02020603050405020304" pitchFamily="18" charset="0"/>
            </a:endParaRPr>
          </a:p>
          <a:p>
            <a:endParaRPr lang="ru-RU" sz="2000" dirty="0">
              <a:latin typeface="Times New Roman" panose="02020603050405020304" pitchFamily="18" charset="0"/>
              <a:cs typeface="Times New Roman" panose="02020603050405020304" pitchFamily="18" charset="0"/>
            </a:endParaRPr>
          </a:p>
          <a:p>
            <a:pPr marL="457200" indent="-457200">
              <a:buAutoNum type="alphaLcParenR"/>
            </a:pPr>
            <a:r>
              <a:rPr lang="ru-RU" sz="2000" dirty="0">
                <a:latin typeface="Times New Roman" panose="02020603050405020304" pitchFamily="18" charset="0"/>
                <a:cs typeface="Times New Roman" panose="02020603050405020304" pitchFamily="18" charset="0"/>
              </a:rPr>
              <a:t>все фонемы (или их подавляющее большинство) в языках B и C регулярно соответствуют друг другу;</a:t>
            </a:r>
          </a:p>
          <a:p>
            <a:pPr marL="457200" indent="-457200">
              <a:buAutoNum type="alphaLcParenR"/>
            </a:pP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b) эти фонетические соответствия действуют на множестве базисной лексики языков B и C;</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c) доля общей лексики возрастает, если берется выборка из более устойчивой лексики.</a:t>
            </a:r>
          </a:p>
        </p:txBody>
      </p:sp>
    </p:spTree>
    <p:extLst>
      <p:ext uri="{BB962C8B-B14F-4D97-AF65-F5344CB8AC3E}">
        <p14:creationId xmlns:p14="http://schemas.microsoft.com/office/powerpoint/2010/main" val="4267976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695400" y="1556792"/>
            <a:ext cx="11017224"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buAutoNum type="arabicPeriod"/>
            </a:pPr>
            <a:r>
              <a:rPr lang="ru-RU" sz="2000" dirty="0">
                <a:latin typeface="Times New Roman" panose="02020603050405020304" pitchFamily="18" charset="0"/>
              </a:rPr>
              <a:t>Сравнительно-исторический метод – совокупность приемов и процедур историко-генетического исследования языковый семей и групп, а также отдельных языков, используемая в сравнительно-историческом языкознании для установления исторических закономерностей развития языков.</a:t>
            </a:r>
          </a:p>
          <a:p>
            <a:pPr marL="457200" indent="-457200">
              <a:buAutoNum type="arabicPeriod"/>
            </a:pPr>
            <a:endParaRPr lang="ru-RU" sz="2000" dirty="0">
              <a:latin typeface="Times New Roman" panose="02020603050405020304" pitchFamily="18" charset="0"/>
            </a:endParaRPr>
          </a:p>
          <a:p>
            <a:pPr marL="457200" indent="-457200">
              <a:buAutoNum type="arabicPeriod"/>
            </a:pPr>
            <a:r>
              <a:rPr lang="ru-RU" sz="2000" dirty="0">
                <a:latin typeface="Times New Roman" panose="02020603050405020304" pitchFamily="18" charset="0"/>
              </a:rPr>
              <a:t>Основная цель метода – воссоздание модели праязыковых состояний, отдельных семей и групп родства языков мира, их последующего развития и членения на самостоятельные языки, а также построение сравнительно-исторических описаний (грамматик и словарей) языков, входящих в ту или иную генетическую общность. </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3071664"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Метод</a:t>
            </a:r>
          </a:p>
        </p:txBody>
      </p:sp>
    </p:spTree>
    <p:extLst>
      <p:ext uri="{BB962C8B-B14F-4D97-AF65-F5344CB8AC3E}">
        <p14:creationId xmlns:p14="http://schemas.microsoft.com/office/powerpoint/2010/main" val="562492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695400" y="1556792"/>
            <a:ext cx="11017224"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buAutoNum type="arabicPeriod"/>
            </a:pPr>
            <a:r>
              <a:rPr lang="ru-RU" sz="2000" dirty="0">
                <a:latin typeface="Times New Roman" panose="02020603050405020304" pitchFamily="18" charset="0"/>
                <a:cs typeface="Times New Roman" panose="02020603050405020304" pitchFamily="18" charset="0"/>
              </a:rPr>
              <a:t>Определение генетической принадлежности языковых данных; </a:t>
            </a:r>
          </a:p>
          <a:p>
            <a:pPr marL="457200" indent="-457200">
              <a:buAutoNum type="arabicPeriod"/>
            </a:pPr>
            <a:r>
              <a:rPr lang="ru-RU" sz="2000" dirty="0">
                <a:latin typeface="Times New Roman" panose="02020603050405020304" pitchFamily="18" charset="0"/>
                <a:cs typeface="Times New Roman" panose="02020603050405020304" pitchFamily="18" charset="0"/>
              </a:rPr>
              <a:t>установление системы соответствий и аномалий на разных уровнях в сравниваемых языках; </a:t>
            </a:r>
          </a:p>
          <a:p>
            <a:pPr marL="457200" indent="-457200">
              <a:buAutoNum type="arabicPeriod"/>
            </a:pPr>
            <a:r>
              <a:rPr lang="ru-RU" sz="2000" dirty="0">
                <a:latin typeface="Times New Roman" panose="02020603050405020304" pitchFamily="18" charset="0"/>
                <a:cs typeface="Times New Roman" panose="02020603050405020304" pitchFamily="18" charset="0"/>
              </a:rPr>
              <a:t>моделирование исходных праязыковых форм (праформ); </a:t>
            </a:r>
          </a:p>
          <a:p>
            <a:pPr marL="457200" indent="-457200">
              <a:buAutoNum type="arabicPeriod"/>
            </a:pPr>
            <a:r>
              <a:rPr lang="ru-RU" sz="2000" dirty="0">
                <a:latin typeface="Times New Roman" panose="02020603050405020304" pitchFamily="18" charset="0"/>
                <a:cs typeface="Times New Roman" panose="02020603050405020304" pitchFamily="18" charset="0"/>
              </a:rPr>
              <a:t>хронологическая и пространственная локализация языковых явлений и состояний; </a:t>
            </a:r>
          </a:p>
          <a:p>
            <a:pPr marL="457200" indent="-457200">
              <a:buAutoNum type="arabicPeriod"/>
            </a:pPr>
            <a:r>
              <a:rPr lang="ru-RU" sz="2000" dirty="0">
                <a:latin typeface="Times New Roman" panose="02020603050405020304" pitchFamily="18" charset="0"/>
                <a:cs typeface="Times New Roman" panose="02020603050405020304" pitchFamily="18" charset="0"/>
              </a:rPr>
              <a:t>генеалогическая классификация языков. </a:t>
            </a:r>
          </a:p>
          <a:p>
            <a:pPr marL="457200" indent="-457200">
              <a:buAutoNum type="arabicPeriod"/>
            </a:pP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Приемы базируются на системном анализе: анализу подвергаются не частные явления, а целые системы. Наибольшую эффективность метод обнаруживает на фонетико-фонологическом и морфологическом уровнях.</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3071664"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Приемы метода</a:t>
            </a:r>
          </a:p>
        </p:txBody>
      </p:sp>
    </p:spTree>
    <p:extLst>
      <p:ext uri="{BB962C8B-B14F-4D97-AF65-F5344CB8AC3E}">
        <p14:creationId xmlns:p14="http://schemas.microsoft.com/office/powerpoint/2010/main" val="1148734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695400" y="1556792"/>
            <a:ext cx="11017224"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buAutoNum type="arabicPeriod"/>
            </a:pPr>
            <a:r>
              <a:rPr lang="ru-RU" sz="2000" dirty="0">
                <a:latin typeface="Times New Roman" panose="02020603050405020304" pitchFamily="18" charset="0"/>
                <a:cs typeface="Times New Roman" panose="02020603050405020304" pitchFamily="18" charset="0"/>
              </a:rPr>
              <a:t>Каждый язык отличается неповторимыми особенностями, раскрывающимися только при сравнении с другими языками.</a:t>
            </a:r>
          </a:p>
          <a:p>
            <a:pPr marL="457200" indent="-457200">
              <a:buAutoNum type="arabicPeriod"/>
            </a:pPr>
            <a:r>
              <a:rPr lang="ru-RU" sz="2000" dirty="0">
                <a:latin typeface="Times New Roman" panose="02020603050405020304" pitchFamily="18" charset="0"/>
                <a:cs typeface="Times New Roman" panose="02020603050405020304" pitchFamily="18" charset="0"/>
              </a:rPr>
              <a:t>Сравнение обнаруживает у некоторых языков родство.</a:t>
            </a:r>
          </a:p>
          <a:p>
            <a:pPr marL="457200" indent="-457200">
              <a:buAutoNum type="arabicPeriod"/>
            </a:pPr>
            <a:r>
              <a:rPr lang="ru-RU" sz="2000" dirty="0">
                <a:latin typeface="Times New Roman" panose="02020603050405020304" pitchFamily="18" charset="0"/>
                <a:cs typeface="Times New Roman" panose="02020603050405020304" pitchFamily="18" charset="0"/>
              </a:rPr>
              <a:t>На основании родства языки группируются в языковые группы и далее в языковые семьи.</a:t>
            </a:r>
          </a:p>
          <a:p>
            <a:pPr marL="457200" indent="-457200">
              <a:buAutoNum type="arabicPeriod"/>
            </a:pPr>
            <a:r>
              <a:rPr lang="ru-RU" sz="2000" dirty="0">
                <a:latin typeface="Times New Roman" panose="02020603050405020304" pitchFamily="18" charset="0"/>
                <a:cs typeface="Times New Roman" panose="02020603050405020304" pitchFamily="18" charset="0"/>
              </a:rPr>
              <a:t>Различия родственных языков могут быть объяснены только непрерывным историческим развитием – это важнейшее свойство языка вообще.</a:t>
            </a:r>
          </a:p>
          <a:p>
            <a:pPr marL="457200" indent="-457200">
              <a:buAutoNum type="arabicPeriod"/>
            </a:pPr>
            <a:r>
              <a:rPr lang="ru-RU" sz="2000" dirty="0">
                <a:latin typeface="Times New Roman" panose="02020603050405020304" pitchFamily="18" charset="0"/>
                <a:cs typeface="Times New Roman" panose="02020603050405020304" pitchFamily="18" charset="0"/>
              </a:rPr>
              <a:t>При историческом изменении звуки изменяются быстрее, чем другие элементы языка.</a:t>
            </a:r>
          </a:p>
          <a:p>
            <a:pPr marL="457200" indent="-457200">
              <a:buAutoNum type="arabicPeriod"/>
            </a:pPr>
            <a:r>
              <a:rPr lang="ru-RU" sz="2000" dirty="0">
                <a:latin typeface="Times New Roman" panose="02020603050405020304" pitchFamily="18" charset="0"/>
                <a:cs typeface="Times New Roman" panose="02020603050405020304" pitchFamily="18" charset="0"/>
              </a:rPr>
              <a:t>Преобразования звуков в пределах одной семьи строго закономерны и сформулированы в виде фонетических законов.</a:t>
            </a:r>
          </a:p>
          <a:p>
            <a:pPr marL="457200" indent="-457200">
              <a:buAutoNum type="arabicPeriod"/>
            </a:pPr>
            <a:r>
              <a:rPr lang="ru-RU" sz="2000" dirty="0">
                <a:latin typeface="Times New Roman" panose="02020603050405020304" pitchFamily="18" charset="0"/>
                <a:cs typeface="Times New Roman" panose="02020603050405020304" pitchFamily="18" charset="0"/>
              </a:rPr>
              <a:t>Корни слов и флексии обычно сохраняют устойчивость на протяжении тысячелетий, что и позволяет установить архетипы этих элементов языка. </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89763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cs typeface="Times New Roman" panose="02020603050405020304" pitchFamily="18" charset="0"/>
              </a:rPr>
              <a:t>Основные положения сравнительно-исторического метода</a:t>
            </a:r>
          </a:p>
        </p:txBody>
      </p:sp>
    </p:spTree>
    <p:extLst>
      <p:ext uri="{BB962C8B-B14F-4D97-AF65-F5344CB8AC3E}">
        <p14:creationId xmlns:p14="http://schemas.microsoft.com/office/powerpoint/2010/main" val="372677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При определении языкового наследования фонемы, морфемы и лексемы последующего языкового состояния должны выводиться из фонем, морфем, лексем предыдущего.</a:t>
            </a:r>
          </a:p>
          <a:p>
            <a:endParaRPr lang="ru-RU" sz="2000" dirty="0">
              <a:latin typeface="Times New Roman" panose="02020603050405020304" pitchFamily="18" charset="0"/>
            </a:endParaRPr>
          </a:p>
          <a:p>
            <a:r>
              <a:rPr lang="ru-RU" sz="2000" dirty="0">
                <a:latin typeface="Times New Roman" panose="02020603050405020304" pitchFamily="18" charset="0"/>
              </a:rPr>
              <a:t>Не изменяющихся языков не существует. Изменения происходят естественным путем.</a:t>
            </a:r>
          </a:p>
          <a:p>
            <a:endParaRPr lang="ru-RU" sz="2000" dirty="0">
              <a:latin typeface="Times New Roman" panose="02020603050405020304" pitchFamily="18" charset="0"/>
            </a:endParaRPr>
          </a:p>
          <a:p>
            <a:r>
              <a:rPr lang="ru-RU" sz="2000" dirty="0">
                <a:latin typeface="Times New Roman" panose="02020603050405020304" pitchFamily="18" charset="0"/>
              </a:rPr>
              <a:t>Изменчивость – глубинное и универсальное свойство языка.</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Понятие языковых изменений и их особенностей</a:t>
            </a:r>
          </a:p>
        </p:txBody>
      </p:sp>
      <p:sp>
        <p:nvSpPr>
          <p:cNvPr id="8" name="TextBox 7">
            <a:extLst>
              <a:ext uri="{FF2B5EF4-FFF2-40B4-BE49-F238E27FC236}">
                <a16:creationId xmlns:a16="http://schemas.microsoft.com/office/drawing/2014/main" id="{5279A959-D475-AD25-1C90-1E2747A9F6E0}"/>
              </a:ext>
            </a:extLst>
          </p:cNvPr>
          <p:cNvSpPr txBox="1"/>
          <p:nvPr/>
        </p:nvSpPr>
        <p:spPr>
          <a:xfrm>
            <a:off x="587387" y="3645024"/>
            <a:ext cx="11017224"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В 1969 году участникам олимпиады по русскому языку задали задачу, которую составил известный лингвист Андрей Анатольевич Зализняк. Вот её условие: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«Одно из слов — „дверь“, „горсть“, „тень“, „лошадь“, „постель“, „кровать“ — изменило в ходе истории свой род. Однако некоторые следы того, что оно было ранее другого рода, в русском языке сохранились. Найдите это слово».</a:t>
            </a:r>
          </a:p>
        </p:txBody>
      </p:sp>
      <p:sp>
        <p:nvSpPr>
          <p:cNvPr id="9" name="TextBox 8">
            <a:extLst>
              <a:ext uri="{FF2B5EF4-FFF2-40B4-BE49-F238E27FC236}">
                <a16:creationId xmlns:a16="http://schemas.microsoft.com/office/drawing/2014/main" id="{68BDD3C3-47BA-B1CB-7452-20C54C0D6FD2}"/>
              </a:ext>
            </a:extLst>
          </p:cNvPr>
          <p:cNvSpPr txBox="1"/>
          <p:nvPr/>
        </p:nvSpPr>
        <p:spPr>
          <a:xfrm>
            <a:off x="587387" y="5877272"/>
            <a:ext cx="385242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000" dirty="0">
                <a:latin typeface="Times New Roman" panose="02020603050405020304" pitchFamily="18" charset="0"/>
                <a:cs typeface="Times New Roman" panose="02020603050405020304" pitchFamily="18" charset="0"/>
              </a:rPr>
              <a:t>Звонить? Сверлить? Включить?</a:t>
            </a:r>
          </a:p>
        </p:txBody>
      </p:sp>
    </p:spTree>
    <p:extLst>
      <p:ext uri="{BB962C8B-B14F-4D97-AF65-F5344CB8AC3E}">
        <p14:creationId xmlns:p14="http://schemas.microsoft.com/office/powerpoint/2010/main" val="22085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263352" y="1097807"/>
            <a:ext cx="11737304" cy="52014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Возможность (и неизбежность) языковых изменений вытекает из самой сущности языка как информационного кода, обеспечивающего взаимопонимание между людьми. Для адекватной передачи информации язык должен обладать существенным свойством информационного кода, а именно, избыточностью.</a:t>
            </a:r>
          </a:p>
          <a:p>
            <a:endParaRPr lang="ru-RU" sz="2000" dirty="0">
              <a:latin typeface="Times New Roman" panose="02020603050405020304" pitchFamily="18" charset="0"/>
            </a:endParaRPr>
          </a:p>
          <a:p>
            <a:pPr marL="457200" indent="-457200">
              <a:buAutoNum type="arabicPeriod"/>
            </a:pPr>
            <a:endParaRPr lang="ru-RU" sz="2000" dirty="0">
              <a:latin typeface="Times New Roman" panose="02020603050405020304" pitchFamily="18" charset="0"/>
            </a:endParaRPr>
          </a:p>
          <a:p>
            <a:pPr marL="457200" indent="-457200">
              <a:buAutoNum type="arabicPeriod"/>
            </a:pPr>
            <a:r>
              <a:rPr lang="ru-RU" sz="2000" dirty="0">
                <a:latin typeface="Times New Roman" panose="02020603050405020304" pitchFamily="18" charset="0"/>
              </a:rPr>
              <a:t>Многие элементы языка несут одинаковую или очень сходную смысловую нагрузку; некоторые из них могут быть — в рамках языкового выражения — заменены на другие без существенного ущерба для смысла этого выражения (это можно назвать парадигматической избыточностью), </a:t>
            </a:r>
          </a:p>
          <a:p>
            <a:pPr marL="457200" indent="-457200">
              <a:buAutoNum type="arabicPeriod"/>
            </a:pPr>
            <a:r>
              <a:rPr lang="ru-RU" sz="2000" dirty="0">
                <a:latin typeface="Times New Roman" panose="02020603050405020304" pitchFamily="18" charset="0"/>
              </a:rPr>
              <a:t>Одна и та же информация в языковом выражении может многократно дублироваться (это можно назвать синтагматической избыточностью). </a:t>
            </a:r>
          </a:p>
          <a:p>
            <a:pPr marL="285750" indent="-285750">
              <a:buFontTx/>
              <a:buChar char="-"/>
            </a:pPr>
            <a:r>
              <a:rPr lang="ru-RU" sz="1800" kern="1200" dirty="0">
                <a:effectLst/>
                <a:latin typeface="Times New Roman" panose="02020603050405020304" pitchFamily="18" charset="0"/>
                <a:ea typeface="Times New Roman" panose="02020603050405020304" pitchFamily="18" charset="0"/>
              </a:rPr>
              <a:t>русские твердые согласные являются не только непалатализованными, но еще и </a:t>
            </a:r>
            <a:r>
              <a:rPr lang="ru-RU" sz="1800" kern="1200" dirty="0" err="1">
                <a:effectLst/>
                <a:latin typeface="Times New Roman" panose="02020603050405020304" pitchFamily="18" charset="0"/>
                <a:ea typeface="Times New Roman" panose="02020603050405020304" pitchFamily="18" charset="0"/>
              </a:rPr>
              <a:t>веляризованными</a:t>
            </a:r>
            <a:endParaRPr lang="ru-RU" dirty="0">
              <a:latin typeface="Times New Roman" panose="02020603050405020304" pitchFamily="18" charset="0"/>
              <a:ea typeface="Times New Roman" panose="02020603050405020304" pitchFamily="18" charset="0"/>
            </a:endParaRPr>
          </a:p>
          <a:p>
            <a:pPr marL="285750" indent="-285750">
              <a:buFontTx/>
              <a:buChar char="-"/>
            </a:pPr>
            <a:r>
              <a:rPr lang="ru-RU" sz="1800" kern="1200" dirty="0">
                <a:effectLst/>
                <a:latin typeface="Times New Roman" panose="02020603050405020304" pitchFamily="18" charset="0"/>
                <a:ea typeface="Times New Roman" panose="02020603050405020304" pitchFamily="18" charset="0"/>
              </a:rPr>
              <a:t>значение направления в современном русском языке выражается как окончанием дательного падежа, так и предлогом </a:t>
            </a:r>
            <a:r>
              <a:rPr lang="ru-RU" sz="1800" i="1" kern="1200" dirty="0">
                <a:effectLst/>
                <a:latin typeface="Times New Roman" panose="02020603050405020304" pitchFamily="18" charset="0"/>
                <a:ea typeface="Times New Roman" panose="02020603050405020304" pitchFamily="18" charset="0"/>
              </a:rPr>
              <a:t>к</a:t>
            </a:r>
            <a:r>
              <a:rPr lang="ru-RU" sz="1800" kern="1200" dirty="0">
                <a:effectLst/>
                <a:latin typeface="Times New Roman" panose="02020603050405020304" pitchFamily="18" charset="0"/>
                <a:ea typeface="Times New Roman" panose="02020603050405020304" pitchFamily="18" charset="0"/>
              </a:rPr>
              <a:t>.</a:t>
            </a:r>
            <a:r>
              <a:rPr lang="ru-RU" sz="2000" dirty="0">
                <a:latin typeface="Times New Roman" panose="02020603050405020304" pitchFamily="18" charset="0"/>
              </a:rPr>
              <a:t> </a:t>
            </a:r>
          </a:p>
          <a:p>
            <a:pPr marL="285750" indent="-285750">
              <a:buFontTx/>
              <a:buChar char="-"/>
            </a:pPr>
            <a:r>
              <a:rPr lang="ru-RU" sz="1800" i="1" kern="1200" dirty="0">
                <a:effectLst/>
                <a:latin typeface="Times New Roman" panose="02020603050405020304" pitchFamily="18" charset="0"/>
                <a:ea typeface="Times New Roman" panose="02020603050405020304" pitchFamily="18" charset="0"/>
              </a:rPr>
              <a:t>Я</a:t>
            </a:r>
            <a:r>
              <a:rPr lang="ru-RU" sz="1800" kern="1200" dirty="0">
                <a:effectLst/>
                <a:latin typeface="Times New Roman" panose="02020603050405020304" pitchFamily="18" charset="0"/>
                <a:ea typeface="Times New Roman" panose="02020603050405020304" pitchFamily="18" charset="0"/>
              </a:rPr>
              <a:t> </a:t>
            </a:r>
            <a:r>
              <a:rPr lang="ru-RU" sz="1800" i="1" kern="1200" dirty="0">
                <a:effectLst/>
                <a:latin typeface="Times New Roman" panose="02020603050405020304" pitchFamily="18" charset="0"/>
                <a:ea typeface="Times New Roman" panose="02020603050405020304" pitchFamily="18" charset="0"/>
              </a:rPr>
              <a:t>читаю</a:t>
            </a:r>
            <a:r>
              <a:rPr lang="ru-RU" sz="1800" kern="1200" dirty="0">
                <a:effectLst/>
                <a:latin typeface="Times New Roman" panose="02020603050405020304" pitchFamily="18" charset="0"/>
                <a:ea typeface="Times New Roman" panose="02020603050405020304" pitchFamily="18" charset="0"/>
              </a:rPr>
              <a:t> первое лицо и единственное число субъекта выражены дважды — при помощи местоимения и при помощи глагольного окончания.</a:t>
            </a:r>
            <a:endParaRPr lang="ru-RU" sz="2000" kern="1200" dirty="0">
              <a:effectLst/>
              <a:latin typeface="Times New Roman" panose="02020603050405020304" pitchFamily="18" charset="0"/>
              <a:ea typeface="Times New Roman" panose="02020603050405020304" pitchFamily="18" charset="0"/>
            </a:endParaRPr>
          </a:p>
          <a:p>
            <a:pPr marL="285750" indent="-285750">
              <a:buFontTx/>
              <a:buChar char="-"/>
            </a:pPr>
            <a:r>
              <a:rPr lang="ru-RU" sz="1800" kern="1200" dirty="0">
                <a:effectLst/>
                <a:latin typeface="Times New Roman" panose="02020603050405020304" pitchFamily="18" charset="0"/>
                <a:ea typeface="Times New Roman" panose="02020603050405020304" pitchFamily="18" charset="0"/>
              </a:rPr>
              <a:t>определение повторяет некоторые характеристики определяемого слова, например число, падеж</a:t>
            </a:r>
            <a:endParaRPr lang="ru-RU" sz="2000" dirty="0">
              <a:latin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Языковая избыточность</a:t>
            </a:r>
          </a:p>
        </p:txBody>
      </p:sp>
    </p:spTree>
    <p:extLst>
      <p:ext uri="{BB962C8B-B14F-4D97-AF65-F5344CB8AC3E}">
        <p14:creationId xmlns:p14="http://schemas.microsoft.com/office/powerpoint/2010/main" val="424067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Открытие фонетического закона стало одним из крупнейших достижений науки 19 в. И гуманитарной науки вообще. </a:t>
            </a:r>
          </a:p>
          <a:p>
            <a:r>
              <a:rPr lang="ru-RU" sz="2000" dirty="0">
                <a:latin typeface="Times New Roman" panose="02020603050405020304" pitchFamily="18" charset="0"/>
              </a:rPr>
              <a:t>Фонетический закон создал науку Фонологию, которая произвела революцию в лингвистике и других науках.</a:t>
            </a:r>
          </a:p>
          <a:p>
            <a:r>
              <a:rPr lang="ru-RU" sz="2000" dirty="0">
                <a:latin typeface="Times New Roman" panose="02020603050405020304" pitchFamily="18" charset="0"/>
              </a:rPr>
              <a:t>Первой гуманитарной наукой, претендующей на истинно научную строгость, стало именно сравнительно-историческое языкознание.</a:t>
            </a:r>
          </a:p>
          <a:p>
            <a:endParaRPr lang="ru-RU" sz="2000" dirty="0">
              <a:latin typeface="Times New Roman" panose="02020603050405020304" pitchFamily="18" charset="0"/>
            </a:endParaRPr>
          </a:p>
          <a:p>
            <a:r>
              <a:rPr lang="ru-RU" sz="2000" dirty="0">
                <a:latin typeface="Times New Roman" panose="02020603050405020304" pitchFamily="18" charset="0"/>
              </a:rPr>
              <a:t>Открытие минимальных единиц языка (звучащей и значимой) сыграли не меньшую роль в лингвистике, чем открытие атома и молекулы в химии и физике.</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645604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Значение открытия фонетического закона</a:t>
            </a:r>
          </a:p>
        </p:txBody>
      </p:sp>
    </p:spTree>
    <p:extLst>
      <p:ext uri="{BB962C8B-B14F-4D97-AF65-F5344CB8AC3E}">
        <p14:creationId xmlns:p14="http://schemas.microsoft.com/office/powerpoint/2010/main" val="3524672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1271464" y="4653136"/>
            <a:ext cx="9361040"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Превращение звука в нуль звука называется </a:t>
            </a:r>
            <a:r>
              <a:rPr lang="ru-RU" sz="2000" b="1" i="1" kern="1200" dirty="0">
                <a:effectLst/>
                <a:latin typeface="Times New Roman" panose="02020603050405020304" pitchFamily="18" charset="0"/>
                <a:ea typeface="Times New Roman" panose="02020603050405020304" pitchFamily="18" charset="0"/>
                <a:cs typeface="Times New Roman" panose="02020603050405020304" pitchFamily="18" charset="0"/>
              </a:rPr>
              <a:t>выпадением</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или диерезой, обратный процесс – </a:t>
            </a:r>
            <a:r>
              <a:rPr lang="ru-RU" sz="2000" b="1" i="1" kern="1200" dirty="0">
                <a:effectLst/>
                <a:latin typeface="Times New Roman" panose="02020603050405020304" pitchFamily="18" charset="0"/>
                <a:ea typeface="Times New Roman" panose="02020603050405020304" pitchFamily="18" charset="0"/>
                <a:cs typeface="Times New Roman" panose="02020603050405020304" pitchFamily="18" charset="0"/>
              </a:rPr>
              <a:t>вставкой</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протезой</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или эпентезой, перестановка звуков – </a:t>
            </a:r>
            <a:r>
              <a:rPr lang="ru-RU" sz="2000" b="1" i="1" kern="1200" dirty="0">
                <a:effectLst/>
                <a:latin typeface="Times New Roman" panose="02020603050405020304" pitchFamily="18" charset="0"/>
                <a:ea typeface="Times New Roman" panose="02020603050405020304" pitchFamily="18" charset="0"/>
                <a:cs typeface="Times New Roman" panose="02020603050405020304" pitchFamily="18" charset="0"/>
              </a:rPr>
              <a:t>метатезой</a:t>
            </a:r>
            <a:endParaRPr lang="ru-RU" sz="2400" dirty="0">
              <a:latin typeface="Times New Roman" panose="02020603050405020304" pitchFamily="18" charset="0"/>
              <a:cs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Фонетические изменения</a:t>
            </a:r>
          </a:p>
        </p:txBody>
      </p:sp>
      <p:graphicFrame>
        <p:nvGraphicFramePr>
          <p:cNvPr id="4" name="Таблица 3">
            <a:extLst>
              <a:ext uri="{FF2B5EF4-FFF2-40B4-BE49-F238E27FC236}">
                <a16:creationId xmlns:a16="http://schemas.microsoft.com/office/drawing/2014/main" id="{5C8E4531-9EA7-C255-0879-65863960655C}"/>
              </a:ext>
            </a:extLst>
          </p:cNvPr>
          <p:cNvGraphicFramePr>
            <a:graphicFrameLocks noGrp="1"/>
          </p:cNvGraphicFramePr>
          <p:nvPr>
            <p:extLst>
              <p:ext uri="{D42A27DB-BD31-4B8C-83A1-F6EECF244321}">
                <p14:modId xmlns:p14="http://schemas.microsoft.com/office/powerpoint/2010/main" val="2333395472"/>
              </p:ext>
            </p:extLst>
          </p:nvPr>
        </p:nvGraphicFramePr>
        <p:xfrm>
          <a:off x="3588060" y="1281884"/>
          <a:ext cx="4896544" cy="2926080"/>
        </p:xfrm>
        <a:graphic>
          <a:graphicData uri="http://schemas.openxmlformats.org/drawingml/2006/table">
            <a:tbl>
              <a:tblPr>
                <a:tableStyleId>{5C22544A-7EE6-4342-B048-85BDC9FD1C3A}</a:tableStyleId>
              </a:tblPr>
              <a:tblGrid>
                <a:gridCol w="514244">
                  <a:extLst>
                    <a:ext uri="{9D8B030D-6E8A-4147-A177-3AD203B41FA5}">
                      <a16:colId xmlns:a16="http://schemas.microsoft.com/office/drawing/2014/main" val="3519988935"/>
                    </a:ext>
                  </a:extLst>
                </a:gridCol>
                <a:gridCol w="2153536">
                  <a:extLst>
                    <a:ext uri="{9D8B030D-6E8A-4147-A177-3AD203B41FA5}">
                      <a16:colId xmlns:a16="http://schemas.microsoft.com/office/drawing/2014/main" val="3274335947"/>
                    </a:ext>
                  </a:extLst>
                </a:gridCol>
                <a:gridCol w="2228764">
                  <a:extLst>
                    <a:ext uri="{9D8B030D-6E8A-4147-A177-3AD203B41FA5}">
                      <a16:colId xmlns:a16="http://schemas.microsoft.com/office/drawing/2014/main" val="1757709881"/>
                    </a:ext>
                  </a:extLst>
                </a:gridCol>
              </a:tblGrid>
              <a:tr h="0">
                <a:tc>
                  <a:txBody>
                    <a:bodyPr/>
                    <a:lstStyle/>
                    <a:p>
                      <a:r>
                        <a:rPr lang="ru-RU" sz="2400" kern="1200">
                          <a:effectLst/>
                          <a:latin typeface="Times New Roman" panose="02020603050405020304" pitchFamily="18" charset="0"/>
                          <a:cs typeface="Times New Roman" panose="02020603050405020304" pitchFamily="18" charset="0"/>
                        </a:rPr>
                        <a:t> </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Язык-предок</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Язык-потомок</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13449946"/>
                  </a:ext>
                </a:extLst>
              </a:tr>
              <a:tr h="0">
                <a:tc>
                  <a:txBody>
                    <a:bodyPr/>
                    <a:lstStyle/>
                    <a:p>
                      <a:r>
                        <a:rPr lang="ru-RU" sz="2400" kern="1200">
                          <a:effectLst/>
                          <a:latin typeface="Times New Roman" panose="02020603050405020304" pitchFamily="18" charset="0"/>
                          <a:cs typeface="Times New Roman" panose="02020603050405020304" pitchFamily="18" charset="0"/>
                        </a:rPr>
                        <a:t>1</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звук</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dirty="0">
                          <a:effectLst/>
                          <a:latin typeface="Times New Roman" panose="02020603050405020304" pitchFamily="18" charset="0"/>
                          <a:cs typeface="Times New Roman" panose="02020603050405020304" pitchFamily="18" charset="0"/>
                        </a:rPr>
                        <a:t>другой звук</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1557924"/>
                  </a:ext>
                </a:extLst>
              </a:tr>
              <a:tr h="0">
                <a:tc>
                  <a:txBody>
                    <a:bodyPr/>
                    <a:lstStyle/>
                    <a:p>
                      <a:r>
                        <a:rPr lang="ru-RU" sz="2400" kern="1200">
                          <a:effectLst/>
                          <a:latin typeface="Times New Roman" panose="02020603050405020304" pitchFamily="18" charset="0"/>
                          <a:cs typeface="Times New Roman" panose="02020603050405020304" pitchFamily="18" charset="0"/>
                        </a:rPr>
                        <a:t>2</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два звука</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один звук</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11304843"/>
                  </a:ext>
                </a:extLst>
              </a:tr>
              <a:tr h="0">
                <a:tc>
                  <a:txBody>
                    <a:bodyPr/>
                    <a:lstStyle/>
                    <a:p>
                      <a:r>
                        <a:rPr lang="ru-RU" sz="2400" kern="1200">
                          <a:effectLst/>
                          <a:latin typeface="Times New Roman" panose="02020603050405020304" pitchFamily="18" charset="0"/>
                          <a:cs typeface="Times New Roman" panose="02020603050405020304" pitchFamily="18" charset="0"/>
                        </a:rPr>
                        <a:t>3</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один звук</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два звука</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37319042"/>
                  </a:ext>
                </a:extLst>
              </a:tr>
              <a:tr h="0">
                <a:tc>
                  <a:txBody>
                    <a:bodyPr/>
                    <a:lstStyle/>
                    <a:p>
                      <a:r>
                        <a:rPr lang="ru-RU" sz="2400" kern="1200">
                          <a:effectLst/>
                          <a:latin typeface="Times New Roman" panose="02020603050405020304" pitchFamily="18" charset="0"/>
                          <a:cs typeface="Times New Roman" panose="02020603050405020304" pitchFamily="18" charset="0"/>
                        </a:rPr>
                        <a:t>4</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звук</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нуль звука</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98605773"/>
                  </a:ext>
                </a:extLst>
              </a:tr>
              <a:tr h="0">
                <a:tc>
                  <a:txBody>
                    <a:bodyPr/>
                    <a:lstStyle/>
                    <a:p>
                      <a:r>
                        <a:rPr lang="ru-RU" sz="2400" kern="1200">
                          <a:effectLst/>
                          <a:latin typeface="Times New Roman" panose="02020603050405020304" pitchFamily="18" charset="0"/>
                          <a:cs typeface="Times New Roman" panose="02020603050405020304" pitchFamily="18" charset="0"/>
                        </a:rPr>
                        <a:t>5</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нуль звука</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звук</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175705"/>
                  </a:ext>
                </a:extLst>
              </a:tr>
              <a:tr h="0">
                <a:tc>
                  <a:txBody>
                    <a:bodyPr/>
                    <a:lstStyle/>
                    <a:p>
                      <a:r>
                        <a:rPr lang="ru-RU" sz="2400" kern="1200">
                          <a:effectLst/>
                          <a:latin typeface="Times New Roman" panose="02020603050405020304" pitchFamily="18" charset="0"/>
                          <a:cs typeface="Times New Roman" panose="02020603050405020304" pitchFamily="18" charset="0"/>
                        </a:rPr>
                        <a:t>6</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a:effectLst/>
                          <a:latin typeface="Times New Roman" panose="02020603050405020304" pitchFamily="18" charset="0"/>
                          <a:cs typeface="Times New Roman" panose="02020603050405020304" pitchFamily="18" charset="0"/>
                        </a:rPr>
                        <a:t>два звука</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ru-RU" sz="2400" kern="1200" dirty="0">
                          <a:effectLst/>
                          <a:latin typeface="Times New Roman" panose="02020603050405020304" pitchFamily="18" charset="0"/>
                          <a:cs typeface="Times New Roman" panose="02020603050405020304" pitchFamily="18" charset="0"/>
                        </a:rPr>
                        <a:t>два звука в другом порядке</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2919650"/>
                  </a:ext>
                </a:extLst>
              </a:tr>
            </a:tbl>
          </a:graphicData>
        </a:graphic>
      </p:graphicFrame>
    </p:spTree>
    <p:extLst>
      <p:ext uri="{BB962C8B-B14F-4D97-AF65-F5344CB8AC3E}">
        <p14:creationId xmlns:p14="http://schemas.microsoft.com/office/powerpoint/2010/main" val="1382999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Закон – устойчивая, повторяемая, наблюдаемая связь явлений</a:t>
            </a:r>
          </a:p>
          <a:p>
            <a:r>
              <a:rPr lang="ru-RU" sz="2000" dirty="0">
                <a:latin typeface="Times New Roman" panose="02020603050405020304" pitchFamily="18" charset="0"/>
              </a:rPr>
              <a:t>А.Х. Востоков</a:t>
            </a:r>
          </a:p>
          <a:p>
            <a:r>
              <a:rPr lang="ru-RU" sz="2000" dirty="0">
                <a:latin typeface="Times New Roman" panose="02020603050405020304" pitchFamily="18" charset="0"/>
              </a:rPr>
              <a:t>Например </a:t>
            </a:r>
            <a:r>
              <a:rPr lang="ru-RU" sz="2000" b="1" dirty="0">
                <a:latin typeface="Times New Roman" panose="02020603050405020304" pitchFamily="18" charset="0"/>
              </a:rPr>
              <a:t>Закон полногласия</a:t>
            </a:r>
          </a:p>
          <a:p>
            <a:endParaRPr lang="ru-RU" sz="2000" dirty="0">
              <a:latin typeface="Times New Roman" panose="02020603050405020304" pitchFamily="18" charset="0"/>
            </a:endParaRPr>
          </a:p>
          <a:p>
            <a:r>
              <a:rPr lang="ru-RU" sz="2000" dirty="0">
                <a:latin typeface="Times New Roman" panose="02020603050405020304" pitchFamily="18" charset="0"/>
              </a:rPr>
              <a:t>Праславянскому *</a:t>
            </a:r>
            <a:r>
              <a:rPr lang="en-US" sz="2000" dirty="0" err="1">
                <a:latin typeface="Times New Roman" panose="02020603050405020304" pitchFamily="18" charset="0"/>
              </a:rPr>
              <a:t>ToRT</a:t>
            </a:r>
            <a:r>
              <a:rPr lang="en-US" sz="2000" dirty="0">
                <a:latin typeface="Times New Roman" panose="02020603050405020304" pitchFamily="18" charset="0"/>
              </a:rPr>
              <a:t>, </a:t>
            </a:r>
            <a:r>
              <a:rPr lang="en-US" sz="2000" dirty="0" err="1">
                <a:latin typeface="Times New Roman" panose="02020603050405020304" pitchFamily="18" charset="0"/>
              </a:rPr>
              <a:t>ToLT</a:t>
            </a:r>
            <a:r>
              <a:rPr lang="en-US" sz="2000" dirty="0">
                <a:latin typeface="Times New Roman" panose="02020603050405020304" pitchFamily="18" charset="0"/>
              </a:rPr>
              <a:t> </a:t>
            </a:r>
            <a:r>
              <a:rPr lang="ru-RU" sz="2000" dirty="0">
                <a:latin typeface="Times New Roman" panose="02020603050405020304" pitchFamily="18" charset="0"/>
              </a:rPr>
              <a:t>соответствуют:</a:t>
            </a:r>
          </a:p>
          <a:p>
            <a:r>
              <a:rPr lang="ru-RU" sz="2000" dirty="0">
                <a:latin typeface="Times New Roman" panose="02020603050405020304" pitchFamily="18" charset="0"/>
              </a:rPr>
              <a:t>Южнославянское и чешское </a:t>
            </a:r>
            <a:r>
              <a:rPr lang="en-US" sz="2000" dirty="0" err="1">
                <a:latin typeface="Times New Roman" panose="02020603050405020304" pitchFamily="18" charset="0"/>
              </a:rPr>
              <a:t>ra</a:t>
            </a:r>
            <a:r>
              <a:rPr lang="en-US" sz="2000" dirty="0">
                <a:latin typeface="Times New Roman" panose="02020603050405020304" pitchFamily="18" charset="0"/>
              </a:rPr>
              <a:t> </a:t>
            </a:r>
          </a:p>
          <a:p>
            <a:r>
              <a:rPr lang="ru-RU" sz="2000" dirty="0">
                <a:latin typeface="Times New Roman" panose="02020603050405020304" pitchFamily="18" charset="0"/>
              </a:rPr>
              <a:t>Польское </a:t>
            </a:r>
            <a:r>
              <a:rPr lang="en-US" sz="2000" dirty="0" err="1">
                <a:latin typeface="Times New Roman" panose="02020603050405020304" pitchFamily="18" charset="0"/>
              </a:rPr>
              <a:t>ro</a:t>
            </a:r>
            <a:r>
              <a:rPr lang="en-US" sz="2000" dirty="0">
                <a:latin typeface="Times New Roman" panose="02020603050405020304" pitchFamily="18" charset="0"/>
              </a:rPr>
              <a:t> </a:t>
            </a:r>
            <a:endParaRPr lang="ru-RU" sz="2000" dirty="0">
              <a:latin typeface="Times New Roman" panose="02020603050405020304" pitchFamily="18" charset="0"/>
            </a:endParaRPr>
          </a:p>
          <a:p>
            <a:r>
              <a:rPr lang="ru-RU" sz="2000" dirty="0">
                <a:latin typeface="Times New Roman" panose="02020603050405020304" pitchFamily="18" charset="0"/>
              </a:rPr>
              <a:t>Русское </a:t>
            </a:r>
            <a:r>
              <a:rPr lang="en-US" sz="2000" dirty="0" err="1">
                <a:latin typeface="Times New Roman" panose="02020603050405020304" pitchFamily="18" charset="0"/>
              </a:rPr>
              <a:t>oro</a:t>
            </a:r>
            <a:endParaRPr lang="ru-RU" sz="2000" dirty="0">
              <a:latin typeface="Times New Roman" panose="02020603050405020304" pitchFamily="18" charset="0"/>
            </a:endParaRPr>
          </a:p>
          <a:p>
            <a:endParaRPr lang="ru-RU" sz="2000" dirty="0">
              <a:latin typeface="Times New Roman" panose="02020603050405020304" pitchFamily="18" charset="0"/>
            </a:endParaRPr>
          </a:p>
          <a:p>
            <a:r>
              <a:rPr lang="ru-RU" sz="2000" dirty="0">
                <a:latin typeface="Times New Roman" panose="02020603050405020304" pitchFamily="18" charset="0"/>
              </a:rPr>
              <a:t>Праформы и архетипы, восстановленные в соответствии с фонетическими законами – это восстановление реальных языковых форм.</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4727848"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Открытие фонетических законов</a:t>
            </a:r>
          </a:p>
        </p:txBody>
      </p:sp>
      <p:pic>
        <p:nvPicPr>
          <p:cNvPr id="5" name="Рисунок 4">
            <a:extLst>
              <a:ext uri="{FF2B5EF4-FFF2-40B4-BE49-F238E27FC236}">
                <a16:creationId xmlns:a16="http://schemas.microsoft.com/office/drawing/2014/main" id="{468EBCFD-8E47-165D-682F-9B8502B80038}"/>
              </a:ext>
            </a:extLst>
          </p:cNvPr>
          <p:cNvPicPr>
            <a:picLocks noChangeAspect="1"/>
          </p:cNvPicPr>
          <p:nvPr/>
        </p:nvPicPr>
        <p:blipFill>
          <a:blip r:embed="rId2"/>
          <a:stretch>
            <a:fillRect/>
          </a:stretch>
        </p:blipFill>
        <p:spPr>
          <a:xfrm>
            <a:off x="407368" y="4611639"/>
            <a:ext cx="11594291" cy="2048414"/>
          </a:xfrm>
          <a:prstGeom prst="rect">
            <a:avLst/>
          </a:prstGeom>
        </p:spPr>
      </p:pic>
    </p:spTree>
    <p:extLst>
      <p:ext uri="{BB962C8B-B14F-4D97-AF65-F5344CB8AC3E}">
        <p14:creationId xmlns:p14="http://schemas.microsoft.com/office/powerpoint/2010/main" val="3976178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buAutoNum type="arabicPeriod"/>
            </a:pPr>
            <a:r>
              <a:rPr lang="ru-RU" sz="2000" dirty="0">
                <a:latin typeface="Times New Roman" panose="02020603050405020304" pitchFamily="18" charset="0"/>
              </a:rPr>
              <a:t>Соответствие звуков может быть названо регулярным (или — в данном понимании — систематическим), если оно обнаруживается в достаточно большом количестве слов ("достаточно большое количество" — это вероятностная оценка: примеров соответствия должно быть столько, чтобы вероятность случайного совпадения была мала). </a:t>
            </a:r>
          </a:p>
          <a:p>
            <a:pPr marL="457200" indent="-457200">
              <a:buAutoNum type="arabicPeriod"/>
            </a:pPr>
            <a:r>
              <a:rPr lang="ru-RU" sz="2000" dirty="0">
                <a:latin typeface="Times New Roman" panose="02020603050405020304" pitchFamily="18" charset="0"/>
              </a:rPr>
              <a:t>(историческая фонетика) Регулярным называется такое соответствие, которое описывается правилом, имеющим минимальное количество исключений. Количество слов, в которых встречается данное регулярное соответствие, не имеет значения</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5879976"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Регулярные фонетические соответствия</a:t>
            </a:r>
          </a:p>
        </p:txBody>
      </p:sp>
      <p:graphicFrame>
        <p:nvGraphicFramePr>
          <p:cNvPr id="4" name="Таблица 3">
            <a:extLst>
              <a:ext uri="{FF2B5EF4-FFF2-40B4-BE49-F238E27FC236}">
                <a16:creationId xmlns:a16="http://schemas.microsoft.com/office/drawing/2014/main" id="{092CD870-680A-41B2-60CF-D06A9301F207}"/>
              </a:ext>
            </a:extLst>
          </p:cNvPr>
          <p:cNvGraphicFramePr>
            <a:graphicFrameLocks noGrp="1"/>
          </p:cNvGraphicFramePr>
          <p:nvPr>
            <p:extLst>
              <p:ext uri="{D42A27DB-BD31-4B8C-83A1-F6EECF244321}">
                <p14:modId xmlns:p14="http://schemas.microsoft.com/office/powerpoint/2010/main" val="1957583267"/>
              </p:ext>
            </p:extLst>
          </p:nvPr>
        </p:nvGraphicFramePr>
        <p:xfrm>
          <a:off x="4223792" y="3933056"/>
          <a:ext cx="3600400" cy="1524000"/>
        </p:xfrm>
        <a:graphic>
          <a:graphicData uri="http://schemas.openxmlformats.org/drawingml/2006/table">
            <a:tbl>
              <a:tblPr>
                <a:tableStyleId>{5C22544A-7EE6-4342-B048-85BDC9FD1C3A}</a:tableStyleId>
              </a:tblPr>
              <a:tblGrid>
                <a:gridCol w="1770909">
                  <a:extLst>
                    <a:ext uri="{9D8B030D-6E8A-4147-A177-3AD203B41FA5}">
                      <a16:colId xmlns:a16="http://schemas.microsoft.com/office/drawing/2014/main" val="1962521744"/>
                    </a:ext>
                  </a:extLst>
                </a:gridCol>
                <a:gridCol w="1829491">
                  <a:extLst>
                    <a:ext uri="{9D8B030D-6E8A-4147-A177-3AD203B41FA5}">
                      <a16:colId xmlns:a16="http://schemas.microsoft.com/office/drawing/2014/main" val="1860473531"/>
                    </a:ext>
                  </a:extLst>
                </a:gridCol>
              </a:tblGrid>
              <a:tr h="0">
                <a:tc>
                  <a:txBody>
                    <a:bodyPr/>
                    <a:lstStyle/>
                    <a:p>
                      <a:pPr indent="457200" algn="ctr"/>
                      <a:r>
                        <a:rPr lang="ru-RU" sz="2000" kern="1200">
                          <a:effectLst/>
                          <a:latin typeface="Times New Roman" panose="02020603050405020304" pitchFamily="18" charset="0"/>
                          <a:cs typeface="Times New Roman" panose="02020603050405020304" pitchFamily="18" charset="0"/>
                        </a:rPr>
                        <a:t>Рус.</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lgn="ctr"/>
                      <a:r>
                        <a:rPr lang="ru-RU" sz="2000" kern="1200">
                          <a:effectLst/>
                          <a:latin typeface="Times New Roman" panose="02020603050405020304" pitchFamily="18" charset="0"/>
                          <a:cs typeface="Times New Roman" panose="02020603050405020304" pitchFamily="18" charset="0"/>
                        </a:rPr>
                        <a:t>Укр.</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02812085"/>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гора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гора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9503999"/>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дуга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дуга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03763201"/>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груша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груша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19887573"/>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горько</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dirty="0">
                          <a:effectLst/>
                          <a:latin typeface="Times New Roman" panose="02020603050405020304" pitchFamily="18" charset="0"/>
                          <a:cs typeface="Times New Roman" panose="02020603050405020304" pitchFamily="18" charset="0"/>
                        </a:rPr>
                        <a:t>горько</a:t>
                      </a:r>
                      <a:endParaRPr lang="ru-RU"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56225608"/>
                  </a:ext>
                </a:extLst>
              </a:tr>
            </a:tbl>
          </a:graphicData>
        </a:graphic>
      </p:graphicFrame>
    </p:spTree>
    <p:extLst>
      <p:ext uri="{BB962C8B-B14F-4D97-AF65-F5344CB8AC3E}">
        <p14:creationId xmlns:p14="http://schemas.microsoft.com/office/powerpoint/2010/main" val="3025629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695400" y="1556792"/>
            <a:ext cx="11017224"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buAutoNum type="arabicPeriod"/>
            </a:pPr>
            <a:r>
              <a:rPr lang="ru-RU" sz="2000" dirty="0">
                <a:latin typeface="Times New Roman" panose="02020603050405020304" pitchFamily="18" charset="0"/>
              </a:rPr>
              <a:t>Подлинно научная область. Строгие системы фонетических соответствий как доказательство общего происхождения больших групп языков. Строгие процедуры языкового сравнения и основанной на нем языковой реконструкции.</a:t>
            </a:r>
          </a:p>
          <a:p>
            <a:pPr marL="457200" indent="-457200">
              <a:buAutoNum type="arabicPeriod"/>
            </a:pPr>
            <a:r>
              <a:rPr lang="ru-RU" sz="2000" dirty="0">
                <a:latin typeface="Times New Roman" panose="02020603050405020304" pitchFamily="18" charset="0"/>
              </a:rPr>
              <a:t>Четкое осознание фонетических соответствий позволило выделить две важнейшие единицы: фонему и морфему. (Понятия различительных признаков, оппозиции и нейтрализации используется и в других науках (антропология Леви-Стросс – изучение первобытного общества).</a:t>
            </a:r>
          </a:p>
          <a:p>
            <a:pPr marL="457200" indent="-457200">
              <a:buAutoNum type="arabicPeriod"/>
            </a:pPr>
            <a:r>
              <a:rPr lang="ru-RU" sz="2000" dirty="0">
                <a:latin typeface="Times New Roman" panose="02020603050405020304" pitchFamily="18" charset="0"/>
              </a:rPr>
              <a:t>Традиции были развиты особенно в российском языкознании (Ф.Ф. Фортунатов, М.Н. Петерсон, В.М. </a:t>
            </a:r>
            <a:r>
              <a:rPr lang="ru-RU" sz="2000" dirty="0" err="1">
                <a:latin typeface="Times New Roman" panose="02020603050405020304" pitchFamily="18" charset="0"/>
              </a:rPr>
              <a:t>Жирмунский</a:t>
            </a:r>
            <a:r>
              <a:rPr lang="ru-RU" sz="2000" dirty="0">
                <a:latin typeface="Times New Roman" panose="02020603050405020304" pitchFamily="18" charset="0"/>
              </a:rPr>
              <a:t> и т.д.)</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3071664"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Особенности </a:t>
            </a:r>
          </a:p>
        </p:txBody>
      </p:sp>
    </p:spTree>
    <p:extLst>
      <p:ext uri="{BB962C8B-B14F-4D97-AF65-F5344CB8AC3E}">
        <p14:creationId xmlns:p14="http://schemas.microsoft.com/office/powerpoint/2010/main" val="3167100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a:extLst>
              <a:ext uri="{FF2B5EF4-FFF2-40B4-BE49-F238E27FC236}">
                <a16:creationId xmlns:a16="http://schemas.microsoft.com/office/drawing/2014/main" id="{E156BB83-23E8-A7AE-93E6-139DB76936D9}"/>
              </a:ext>
            </a:extLst>
          </p:cNvPr>
          <p:cNvGraphicFramePr>
            <a:graphicFrameLocks noGrp="1"/>
          </p:cNvGraphicFramePr>
          <p:nvPr>
            <p:extLst>
              <p:ext uri="{D42A27DB-BD31-4B8C-83A1-F6EECF244321}">
                <p14:modId xmlns:p14="http://schemas.microsoft.com/office/powerpoint/2010/main" val="2932556287"/>
              </p:ext>
            </p:extLst>
          </p:nvPr>
        </p:nvGraphicFramePr>
        <p:xfrm>
          <a:off x="623392" y="116632"/>
          <a:ext cx="10657182" cy="4228344"/>
        </p:xfrm>
        <a:graphic>
          <a:graphicData uri="http://schemas.openxmlformats.org/drawingml/2006/table">
            <a:tbl>
              <a:tblPr>
                <a:tableStyleId>{5C22544A-7EE6-4342-B048-85BDC9FD1C3A}</a:tableStyleId>
              </a:tblPr>
              <a:tblGrid>
                <a:gridCol w="1747644">
                  <a:extLst>
                    <a:ext uri="{9D8B030D-6E8A-4147-A177-3AD203B41FA5}">
                      <a16:colId xmlns:a16="http://schemas.microsoft.com/office/drawing/2014/main" val="2004471417"/>
                    </a:ext>
                  </a:extLst>
                </a:gridCol>
                <a:gridCol w="2101365">
                  <a:extLst>
                    <a:ext uri="{9D8B030D-6E8A-4147-A177-3AD203B41FA5}">
                      <a16:colId xmlns:a16="http://schemas.microsoft.com/office/drawing/2014/main" val="2019909537"/>
                    </a:ext>
                  </a:extLst>
                </a:gridCol>
                <a:gridCol w="1630560">
                  <a:extLst>
                    <a:ext uri="{9D8B030D-6E8A-4147-A177-3AD203B41FA5}">
                      <a16:colId xmlns:a16="http://schemas.microsoft.com/office/drawing/2014/main" val="3901365508"/>
                    </a:ext>
                  </a:extLst>
                </a:gridCol>
                <a:gridCol w="1630560">
                  <a:extLst>
                    <a:ext uri="{9D8B030D-6E8A-4147-A177-3AD203B41FA5}">
                      <a16:colId xmlns:a16="http://schemas.microsoft.com/office/drawing/2014/main" val="1963685084"/>
                    </a:ext>
                  </a:extLst>
                </a:gridCol>
                <a:gridCol w="1630560">
                  <a:extLst>
                    <a:ext uri="{9D8B030D-6E8A-4147-A177-3AD203B41FA5}">
                      <a16:colId xmlns:a16="http://schemas.microsoft.com/office/drawing/2014/main" val="3826473903"/>
                    </a:ext>
                  </a:extLst>
                </a:gridCol>
                <a:gridCol w="1916493">
                  <a:extLst>
                    <a:ext uri="{9D8B030D-6E8A-4147-A177-3AD203B41FA5}">
                      <a16:colId xmlns:a16="http://schemas.microsoft.com/office/drawing/2014/main" val="1324760813"/>
                    </a:ext>
                  </a:extLst>
                </a:gridCol>
              </a:tblGrid>
              <a:tr h="320429">
                <a:tc>
                  <a:txBody>
                    <a:bodyPr/>
                    <a:lstStyle/>
                    <a:p>
                      <a:pPr algn="ctr"/>
                      <a:r>
                        <a:rPr lang="ru-RU" sz="1800" kern="1200">
                          <a:effectLst/>
                          <a:latin typeface="Times New Roman" panose="02020603050405020304" pitchFamily="18" charset="0"/>
                          <a:cs typeface="Times New Roman" panose="02020603050405020304" pitchFamily="18" charset="0"/>
                        </a:rPr>
                        <a:t>Лат.</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pPr algn="ctr"/>
                      <a:r>
                        <a:rPr lang="ru-RU" sz="1800" kern="1200">
                          <a:effectLst/>
                          <a:latin typeface="Times New Roman" panose="02020603050405020304" pitchFamily="18" charset="0"/>
                          <a:cs typeface="Times New Roman" panose="02020603050405020304" pitchFamily="18" charset="0"/>
                        </a:rPr>
                        <a:t>Ит.</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pPr algn="ctr"/>
                      <a:r>
                        <a:rPr lang="ru-RU" sz="1800" kern="1200" dirty="0">
                          <a:effectLst/>
                          <a:latin typeface="Times New Roman" panose="02020603050405020304" pitchFamily="18" charset="0"/>
                          <a:cs typeface="Times New Roman" panose="02020603050405020304" pitchFamily="18" charset="0"/>
                        </a:rPr>
                        <a:t>Исп.</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pPr algn="ctr"/>
                      <a:r>
                        <a:rPr lang="ru-RU" sz="1800" kern="1200">
                          <a:effectLst/>
                          <a:latin typeface="Times New Roman" panose="02020603050405020304" pitchFamily="18" charset="0"/>
                          <a:cs typeface="Times New Roman" panose="02020603050405020304" pitchFamily="18" charset="0"/>
                        </a:rPr>
                        <a:t>Порт.</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pPr algn="ctr"/>
                      <a:r>
                        <a:rPr lang="ru-RU" sz="1800" kern="1200">
                          <a:effectLst/>
                          <a:latin typeface="Times New Roman" panose="02020603050405020304" pitchFamily="18" charset="0"/>
                          <a:cs typeface="Times New Roman" panose="02020603050405020304" pitchFamily="18" charset="0"/>
                        </a:rPr>
                        <a:t>Франц.</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pPr algn="ctr"/>
                      <a:r>
                        <a:rPr lang="ru-RU" sz="1800" kern="1200">
                          <a:effectLst/>
                          <a:latin typeface="Times New Roman" panose="02020603050405020304" pitchFamily="18" charset="0"/>
                          <a:cs typeface="Times New Roman" panose="02020603050405020304" pitchFamily="18" charset="0"/>
                        </a:rPr>
                        <a:t>Перевод</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extLst>
                  <a:ext uri="{0D108BD9-81ED-4DB2-BD59-A6C34878D82A}">
                    <a16:rowId xmlns:a16="http://schemas.microsoft.com/office/drawing/2014/main" val="2419138795"/>
                  </a:ext>
                </a:extLst>
              </a:tr>
              <a:tr h="317181">
                <a:tc>
                  <a:txBody>
                    <a:bodyPr/>
                    <a:lstStyle/>
                    <a:p>
                      <a:r>
                        <a:rPr lang="ru-RU" sz="1800" kern="1200">
                          <a:effectLst/>
                          <a:latin typeface="Times New Roman" panose="02020603050405020304" pitchFamily="18" charset="0"/>
                          <a:cs typeface="Times New Roman" panose="02020603050405020304" pitchFamily="18" charset="0"/>
                        </a:rPr>
                        <a:t>hominem</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en-US" sz="1800" kern="1200">
                          <a:effectLst/>
                          <a:latin typeface="Times New Roman" panose="02020603050405020304" pitchFamily="18" charset="0"/>
                          <a:cs typeface="Times New Roman" panose="02020603050405020304" pitchFamily="18" charset="0"/>
                        </a:rPr>
                        <a:t>u</a:t>
                      </a:r>
                      <a:r>
                        <a:rPr lang="ru-RU" sz="1800" kern="1200">
                          <a:effectLst/>
                          <a:latin typeface="Times New Roman" panose="02020603050405020304" pitchFamily="18" charset="0"/>
                          <a:cs typeface="Times New Roman" panose="02020603050405020304" pitchFamily="18" charset="0"/>
                        </a:rPr>
                        <a:t>omo</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en-US" sz="1800" kern="1200">
                          <a:effectLst/>
                          <a:latin typeface="Times New Roman" panose="02020603050405020304" pitchFamily="18" charset="0"/>
                          <a:cs typeface="Times New Roman" panose="02020603050405020304" pitchFamily="18" charset="0"/>
                        </a:rPr>
                        <a:t>h</a:t>
                      </a:r>
                      <a:r>
                        <a:rPr lang="ru-RU" sz="1800" kern="1200">
                          <a:effectLst/>
                          <a:latin typeface="Times New Roman" panose="02020603050405020304" pitchFamily="18" charset="0"/>
                          <a:cs typeface="Times New Roman" panose="02020603050405020304" pitchFamily="18" charset="0"/>
                        </a:rPr>
                        <a:t>ombre</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home</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dirty="0" err="1">
                          <a:effectLst/>
                          <a:latin typeface="Times New Roman" panose="02020603050405020304" pitchFamily="18" charset="0"/>
                          <a:cs typeface="Times New Roman" panose="02020603050405020304" pitchFamily="18" charset="0"/>
                        </a:rPr>
                        <a:t>homme</a:t>
                      </a:r>
                      <a:r>
                        <a:rPr lang="ru-RU" sz="1800" kern="1200" dirty="0">
                          <a:effectLst/>
                          <a:latin typeface="Times New Roman" panose="02020603050405020304" pitchFamily="18" charset="0"/>
                          <a:cs typeface="Times New Roman" panose="02020603050405020304" pitchFamily="18" charset="0"/>
                        </a:rPr>
                        <a:t> </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человек</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extLst>
                  <a:ext uri="{0D108BD9-81ED-4DB2-BD59-A6C34878D82A}">
                    <a16:rowId xmlns:a16="http://schemas.microsoft.com/office/drawing/2014/main" val="3375319036"/>
                  </a:ext>
                </a:extLst>
              </a:tr>
              <a:tr h="317181">
                <a:tc>
                  <a:txBody>
                    <a:bodyPr/>
                    <a:lstStyle/>
                    <a:p>
                      <a:r>
                        <a:rPr lang="ru-RU" sz="1800" kern="1200">
                          <a:effectLst/>
                          <a:latin typeface="Times New Roman" panose="02020603050405020304" pitchFamily="18" charset="0"/>
                          <a:cs typeface="Times New Roman" panose="02020603050405020304" pitchFamily="18" charset="0"/>
                        </a:rPr>
                        <a:t>operarium</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operaio</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obrero</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obreiro</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dirty="0" err="1">
                          <a:effectLst/>
                          <a:latin typeface="Times New Roman" panose="02020603050405020304" pitchFamily="18" charset="0"/>
                          <a:cs typeface="Times New Roman" panose="02020603050405020304" pitchFamily="18" charset="0"/>
                        </a:rPr>
                        <a:t>ouvrier</a:t>
                      </a:r>
                      <a:r>
                        <a:rPr lang="en-US" sz="1800" kern="1200" dirty="0">
                          <a:effectLst/>
                          <a:latin typeface="Times New Roman" panose="02020603050405020304" pitchFamily="18" charset="0"/>
                          <a:cs typeface="Times New Roman" panose="02020603050405020304" pitchFamily="18" charset="0"/>
                        </a:rPr>
                        <a:t> </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рабочий</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extLst>
                  <a:ext uri="{0D108BD9-81ED-4DB2-BD59-A6C34878D82A}">
                    <a16:rowId xmlns:a16="http://schemas.microsoft.com/office/drawing/2014/main" val="1894474372"/>
                  </a:ext>
                </a:extLst>
              </a:tr>
              <a:tr h="341353">
                <a:tc>
                  <a:txBody>
                    <a:bodyPr/>
                    <a:lstStyle/>
                    <a:p>
                      <a:r>
                        <a:rPr lang="ru-RU" sz="1800" kern="1200">
                          <a:effectLst/>
                          <a:latin typeface="Times New Roman" panose="02020603050405020304" pitchFamily="18" charset="0"/>
                          <a:cs typeface="Times New Roman" panose="02020603050405020304" pitchFamily="18" charset="0"/>
                        </a:rPr>
                        <a:t>caballarium</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cavallaio</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caballero</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cavaleiro</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dirty="0" err="1">
                          <a:effectLst/>
                          <a:latin typeface="Times New Roman" panose="02020603050405020304" pitchFamily="18" charset="0"/>
                          <a:cs typeface="Times New Roman" panose="02020603050405020304" pitchFamily="18" charset="0"/>
                        </a:rPr>
                        <a:t>chevalier</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всадник</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extLst>
                  <a:ext uri="{0D108BD9-81ED-4DB2-BD59-A6C34878D82A}">
                    <a16:rowId xmlns:a16="http://schemas.microsoft.com/office/drawing/2014/main" val="1078266835"/>
                  </a:ext>
                </a:extLst>
              </a:tr>
              <a:tr h="317181">
                <a:tc>
                  <a:txBody>
                    <a:bodyPr/>
                    <a:lstStyle/>
                    <a:p>
                      <a:r>
                        <a:rPr lang="ru-RU" sz="1800" kern="1200">
                          <a:effectLst/>
                          <a:latin typeface="Times New Roman" panose="02020603050405020304" pitchFamily="18" charset="0"/>
                          <a:cs typeface="Times New Roman" panose="02020603050405020304" pitchFamily="18" charset="0"/>
                        </a:rPr>
                        <a:t>pastorem</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pastore</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pastor</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pastor</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en-US" sz="1800" kern="1200" dirty="0" err="1">
                          <a:effectLst/>
                          <a:latin typeface="Times New Roman" panose="02020603050405020304" pitchFamily="18" charset="0"/>
                          <a:cs typeface="Times New Roman" panose="02020603050405020304" pitchFamily="18" charset="0"/>
                        </a:rPr>
                        <a:t>pasteur</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dirty="0">
                          <a:effectLst/>
                          <a:latin typeface="Times New Roman" panose="02020603050405020304" pitchFamily="18" charset="0"/>
                          <a:cs typeface="Times New Roman" panose="02020603050405020304" pitchFamily="18" charset="0"/>
                        </a:rPr>
                        <a:t>пастух</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extLst>
                  <a:ext uri="{0D108BD9-81ED-4DB2-BD59-A6C34878D82A}">
                    <a16:rowId xmlns:a16="http://schemas.microsoft.com/office/drawing/2014/main" val="419430942"/>
                  </a:ext>
                </a:extLst>
              </a:tr>
              <a:tr h="317181">
                <a:tc>
                  <a:txBody>
                    <a:bodyPr/>
                    <a:lstStyle/>
                    <a:p>
                      <a:r>
                        <a:rPr lang="ru-RU" sz="1800" kern="1200">
                          <a:effectLst/>
                          <a:latin typeface="Times New Roman" panose="02020603050405020304" pitchFamily="18" charset="0"/>
                          <a:cs typeface="Times New Roman" panose="02020603050405020304" pitchFamily="18" charset="0"/>
                        </a:rPr>
                        <a:t>patrem</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padre</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padre</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padre (религ.)</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en-US" sz="1800" kern="1200" dirty="0" err="1">
                          <a:effectLst/>
                          <a:latin typeface="Times New Roman" panose="02020603050405020304" pitchFamily="18" charset="0"/>
                          <a:cs typeface="Times New Roman" panose="02020603050405020304" pitchFamily="18" charset="0"/>
                        </a:rPr>
                        <a:t>pere</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отец</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extLst>
                  <a:ext uri="{0D108BD9-81ED-4DB2-BD59-A6C34878D82A}">
                    <a16:rowId xmlns:a16="http://schemas.microsoft.com/office/drawing/2014/main" val="835358242"/>
                  </a:ext>
                </a:extLst>
              </a:tr>
              <a:tr h="445758">
                <a:tc>
                  <a:txBody>
                    <a:bodyPr/>
                    <a:lstStyle/>
                    <a:p>
                      <a:r>
                        <a:rPr lang="ru-RU" sz="1800" kern="1200">
                          <a:effectLst/>
                          <a:latin typeface="Times New Roman" panose="02020603050405020304" pitchFamily="18" charset="0"/>
                          <a:cs typeface="Times New Roman" panose="02020603050405020304" pitchFamily="18" charset="0"/>
                        </a:rPr>
                        <a:t>matrem</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madre</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madre</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madre (религ.)</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en-US" sz="1800" kern="1200" dirty="0">
                          <a:effectLst/>
                          <a:latin typeface="Times New Roman" panose="02020603050405020304" pitchFamily="18" charset="0"/>
                          <a:cs typeface="Times New Roman" panose="02020603050405020304" pitchFamily="18" charset="0"/>
                        </a:rPr>
                        <a:t>mere</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мать</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extLst>
                  <a:ext uri="{0D108BD9-81ED-4DB2-BD59-A6C34878D82A}">
                    <a16:rowId xmlns:a16="http://schemas.microsoft.com/office/drawing/2014/main" val="1367083364"/>
                  </a:ext>
                </a:extLst>
              </a:tr>
              <a:tr h="511633">
                <a:tc>
                  <a:txBody>
                    <a:bodyPr/>
                    <a:lstStyle/>
                    <a:p>
                      <a:r>
                        <a:rPr lang="ru-RU" sz="1800" kern="1200">
                          <a:effectLst/>
                          <a:latin typeface="Times New Roman" panose="02020603050405020304" pitchFamily="18" charset="0"/>
                          <a:cs typeface="Times New Roman" panose="02020603050405020304" pitchFamily="18" charset="0"/>
                        </a:rPr>
                        <a:t>bovem</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bue</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buey</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boi</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bœuf</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бык</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extLst>
                  <a:ext uri="{0D108BD9-81ED-4DB2-BD59-A6C34878D82A}">
                    <a16:rowId xmlns:a16="http://schemas.microsoft.com/office/drawing/2014/main" val="1671888870"/>
                  </a:ext>
                </a:extLst>
              </a:tr>
              <a:tr h="511633">
                <a:tc>
                  <a:txBody>
                    <a:bodyPr/>
                    <a:lstStyle/>
                    <a:p>
                      <a:r>
                        <a:rPr lang="ru-RU" sz="1800" kern="1200">
                          <a:effectLst/>
                          <a:latin typeface="Times New Roman" panose="02020603050405020304" pitchFamily="18" charset="0"/>
                          <a:cs typeface="Times New Roman" panose="02020603050405020304" pitchFamily="18" charset="0"/>
                        </a:rPr>
                        <a:t>capra</a:t>
                      </a:r>
                      <a:r>
                        <a:rPr lang="en-US" sz="1800" kern="1200">
                          <a:effectLst/>
                          <a:latin typeface="Times New Roman" panose="02020603050405020304" pitchFamily="18" charset="0"/>
                          <a:cs typeface="Times New Roman" panose="02020603050405020304" pitchFamily="18" charset="0"/>
                        </a:rPr>
                        <a:t>m</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capra</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cabra</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cabra</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en-US" sz="1800" kern="1200" dirty="0">
                          <a:effectLst/>
                          <a:latin typeface="Times New Roman" panose="02020603050405020304" pitchFamily="18" charset="0"/>
                          <a:cs typeface="Times New Roman" panose="02020603050405020304" pitchFamily="18" charset="0"/>
                        </a:rPr>
                        <a:t>chèvre</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коза</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extLst>
                  <a:ext uri="{0D108BD9-81ED-4DB2-BD59-A6C34878D82A}">
                    <a16:rowId xmlns:a16="http://schemas.microsoft.com/office/drawing/2014/main" val="3609183523"/>
                  </a:ext>
                </a:extLst>
              </a:tr>
              <a:tr h="511633">
                <a:tc>
                  <a:txBody>
                    <a:bodyPr/>
                    <a:lstStyle/>
                    <a:p>
                      <a:r>
                        <a:rPr lang="ru-RU" sz="1800" kern="1200">
                          <a:effectLst/>
                          <a:latin typeface="Times New Roman" panose="02020603050405020304" pitchFamily="18" charset="0"/>
                          <a:cs typeface="Times New Roman" panose="02020603050405020304" pitchFamily="18" charset="0"/>
                        </a:rPr>
                        <a:t>canem</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cane</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en-US" sz="1800" kern="1200">
                          <a:effectLst/>
                          <a:latin typeface="Times New Roman" panose="02020603050405020304" pitchFamily="18" charset="0"/>
                          <a:cs typeface="Times New Roman" panose="02020603050405020304" pitchFamily="18" charset="0"/>
                        </a:rPr>
                        <a:t>-</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en-US" sz="1800" kern="1200" dirty="0" err="1">
                          <a:effectLst/>
                          <a:latin typeface="Times New Roman" panose="02020603050405020304" pitchFamily="18" charset="0"/>
                          <a:cs typeface="Times New Roman" panose="02020603050405020304" pitchFamily="18" charset="0"/>
                        </a:rPr>
                        <a:t>cão</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dirty="0" err="1">
                          <a:effectLst/>
                          <a:latin typeface="Times New Roman" panose="02020603050405020304" pitchFamily="18" charset="0"/>
                          <a:cs typeface="Times New Roman" panose="02020603050405020304" pitchFamily="18" charset="0"/>
                        </a:rPr>
                        <a:t>chien</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собака</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extLst>
                  <a:ext uri="{0D108BD9-81ED-4DB2-BD59-A6C34878D82A}">
                    <a16:rowId xmlns:a16="http://schemas.microsoft.com/office/drawing/2014/main" val="929963773"/>
                  </a:ext>
                </a:extLst>
              </a:tr>
              <a:tr h="317181">
                <a:tc>
                  <a:txBody>
                    <a:bodyPr/>
                    <a:lstStyle/>
                    <a:p>
                      <a:r>
                        <a:rPr lang="ru-RU" sz="1800" kern="1200">
                          <a:effectLst/>
                          <a:latin typeface="Times New Roman" panose="02020603050405020304" pitchFamily="18" charset="0"/>
                          <a:cs typeface="Times New Roman" panose="02020603050405020304" pitchFamily="18" charset="0"/>
                        </a:rPr>
                        <a:t>tempus</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tempo</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tiempo</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a:effectLst/>
                          <a:latin typeface="Times New Roman" panose="02020603050405020304" pitchFamily="18" charset="0"/>
                          <a:cs typeface="Times New Roman" panose="02020603050405020304" pitchFamily="18" charset="0"/>
                        </a:rPr>
                        <a:t>tempo</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dirty="0" err="1">
                          <a:effectLst/>
                          <a:latin typeface="Times New Roman" panose="02020603050405020304" pitchFamily="18" charset="0"/>
                          <a:cs typeface="Times New Roman" panose="02020603050405020304" pitchFamily="18" charset="0"/>
                        </a:rPr>
                        <a:t>temps</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tc>
                  <a:txBody>
                    <a:bodyPr/>
                    <a:lstStyle/>
                    <a:p>
                      <a:r>
                        <a:rPr lang="ru-RU" sz="1800" kern="1200" dirty="0">
                          <a:effectLst/>
                          <a:latin typeface="Times New Roman" panose="02020603050405020304" pitchFamily="18" charset="0"/>
                          <a:cs typeface="Times New Roman" panose="02020603050405020304" pitchFamily="18" charset="0"/>
                        </a:rPr>
                        <a:t>время</a:t>
                      </a: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7058" marR="67058" marT="0" marB="0"/>
                </a:tc>
                <a:extLst>
                  <a:ext uri="{0D108BD9-81ED-4DB2-BD59-A6C34878D82A}">
                    <a16:rowId xmlns:a16="http://schemas.microsoft.com/office/drawing/2014/main" val="2059183651"/>
                  </a:ext>
                </a:extLst>
              </a:tr>
            </a:tbl>
          </a:graphicData>
        </a:graphic>
      </p:graphicFrame>
      <p:sp>
        <p:nvSpPr>
          <p:cNvPr id="4" name="TextBox 3">
            <a:extLst>
              <a:ext uri="{FF2B5EF4-FFF2-40B4-BE49-F238E27FC236}">
                <a16:creationId xmlns:a16="http://schemas.microsoft.com/office/drawing/2014/main" id="{E8C81679-7556-BFCE-2D8B-8D4DC1F86269}"/>
              </a:ext>
            </a:extLst>
          </p:cNvPr>
          <p:cNvSpPr txBox="1"/>
          <p:nvPr/>
        </p:nvSpPr>
        <p:spPr>
          <a:xfrm>
            <a:off x="263351" y="4802376"/>
            <a:ext cx="11377264" cy="1938992"/>
          </a:xfrm>
          <a:prstGeom prst="rect">
            <a:avLst/>
          </a:prstGeom>
          <a:noFill/>
        </p:spPr>
        <p:txBody>
          <a:bodyPr wrap="square">
            <a:spAutoFit/>
          </a:bodyPr>
          <a:lstStyle/>
          <a:p>
            <a:r>
              <a:rPr lang="ru-RU" sz="2000" dirty="0">
                <a:latin typeface="Times New Roman" panose="02020603050405020304" pitchFamily="18" charset="0"/>
                <a:cs typeface="Times New Roman" panose="02020603050405020304" pitchFamily="18" charset="0"/>
              </a:rPr>
              <a:t>1) согласные p и t в начале слова сохраняются во всех языках;</a:t>
            </a:r>
          </a:p>
          <a:p>
            <a:r>
              <a:rPr lang="ru-RU" sz="2000" dirty="0">
                <a:latin typeface="Times New Roman" panose="02020603050405020304" pitchFamily="18" charset="0"/>
                <a:cs typeface="Times New Roman" panose="02020603050405020304" pitchFamily="18" charset="0"/>
              </a:rPr>
              <a:t>2) согласный p в </a:t>
            </a:r>
            <a:r>
              <a:rPr lang="ru-RU" sz="2000" dirty="0" err="1">
                <a:latin typeface="Times New Roman" panose="02020603050405020304" pitchFamily="18" charset="0"/>
                <a:cs typeface="Times New Roman" panose="02020603050405020304" pitchFamily="18" charset="0"/>
              </a:rPr>
              <a:t>неначальной</a:t>
            </a:r>
            <a:r>
              <a:rPr lang="ru-RU" sz="2000" dirty="0">
                <a:latin typeface="Times New Roman" panose="02020603050405020304" pitchFamily="18" charset="0"/>
                <a:cs typeface="Times New Roman" panose="02020603050405020304" pitchFamily="18" charset="0"/>
              </a:rPr>
              <a:t> позиции (не после m) сохраняется в итальянском, но озвончается в b в испанском и португальском, а во французском переходит в v;</a:t>
            </a:r>
          </a:p>
          <a:p>
            <a:r>
              <a:rPr lang="ru-RU" sz="2000" dirty="0">
                <a:latin typeface="Times New Roman" panose="02020603050405020304" pitchFamily="18" charset="0"/>
                <a:cs typeface="Times New Roman" panose="02020603050405020304" pitchFamily="18" charset="0"/>
              </a:rPr>
              <a:t>3) согласный t в </a:t>
            </a:r>
            <a:r>
              <a:rPr lang="ru-RU" sz="2000" dirty="0" err="1">
                <a:latin typeface="Times New Roman" panose="02020603050405020304" pitchFamily="18" charset="0"/>
                <a:cs typeface="Times New Roman" panose="02020603050405020304" pitchFamily="18" charset="0"/>
              </a:rPr>
              <a:t>неначальной</a:t>
            </a:r>
            <a:r>
              <a:rPr lang="ru-RU" sz="2000" dirty="0">
                <a:latin typeface="Times New Roman" panose="02020603050405020304" pitchFamily="18" charset="0"/>
                <a:cs typeface="Times New Roman" panose="02020603050405020304" pitchFamily="18" charset="0"/>
              </a:rPr>
              <a:t> позиции озвончается в итальянском, испанском и португальском, а во французском выпадает, за исключением случаев, когда он находился в сочетании с предшествующим  s- (ср. </a:t>
            </a:r>
            <a:r>
              <a:rPr lang="ru-RU" sz="2000" dirty="0" err="1">
                <a:latin typeface="Times New Roman" panose="02020603050405020304" pitchFamily="18" charset="0"/>
                <a:cs typeface="Times New Roman" panose="02020603050405020304" pitchFamily="18" charset="0"/>
              </a:rPr>
              <a:t>pastorem</a:t>
            </a:r>
            <a:r>
              <a:rPr lang="ru-RU"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3584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4001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Первый тип: взаимно-однозначные соответствия, как, например, рус. г — укр. г.</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5879976"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Регулярные фонетические соответствия</a:t>
            </a:r>
          </a:p>
        </p:txBody>
      </p:sp>
      <p:graphicFrame>
        <p:nvGraphicFramePr>
          <p:cNvPr id="4" name="Таблица 3">
            <a:extLst>
              <a:ext uri="{FF2B5EF4-FFF2-40B4-BE49-F238E27FC236}">
                <a16:creationId xmlns:a16="http://schemas.microsoft.com/office/drawing/2014/main" id="{092CD870-680A-41B2-60CF-D06A9301F207}"/>
              </a:ext>
            </a:extLst>
          </p:cNvPr>
          <p:cNvGraphicFramePr>
            <a:graphicFrameLocks noGrp="1"/>
          </p:cNvGraphicFramePr>
          <p:nvPr>
            <p:extLst>
              <p:ext uri="{D42A27DB-BD31-4B8C-83A1-F6EECF244321}">
                <p14:modId xmlns:p14="http://schemas.microsoft.com/office/powerpoint/2010/main" val="351474122"/>
              </p:ext>
            </p:extLst>
          </p:nvPr>
        </p:nvGraphicFramePr>
        <p:xfrm>
          <a:off x="4079776" y="1772816"/>
          <a:ext cx="3600400" cy="1524000"/>
        </p:xfrm>
        <a:graphic>
          <a:graphicData uri="http://schemas.openxmlformats.org/drawingml/2006/table">
            <a:tbl>
              <a:tblPr>
                <a:tableStyleId>{5C22544A-7EE6-4342-B048-85BDC9FD1C3A}</a:tableStyleId>
              </a:tblPr>
              <a:tblGrid>
                <a:gridCol w="1770909">
                  <a:extLst>
                    <a:ext uri="{9D8B030D-6E8A-4147-A177-3AD203B41FA5}">
                      <a16:colId xmlns:a16="http://schemas.microsoft.com/office/drawing/2014/main" val="1962521744"/>
                    </a:ext>
                  </a:extLst>
                </a:gridCol>
                <a:gridCol w="1829491">
                  <a:extLst>
                    <a:ext uri="{9D8B030D-6E8A-4147-A177-3AD203B41FA5}">
                      <a16:colId xmlns:a16="http://schemas.microsoft.com/office/drawing/2014/main" val="1860473531"/>
                    </a:ext>
                  </a:extLst>
                </a:gridCol>
              </a:tblGrid>
              <a:tr h="0">
                <a:tc>
                  <a:txBody>
                    <a:bodyPr/>
                    <a:lstStyle/>
                    <a:p>
                      <a:pPr indent="457200" algn="ctr"/>
                      <a:r>
                        <a:rPr lang="ru-RU" sz="2000" kern="1200" dirty="0">
                          <a:effectLst/>
                          <a:latin typeface="Times New Roman" panose="02020603050405020304" pitchFamily="18" charset="0"/>
                          <a:cs typeface="Times New Roman" panose="02020603050405020304" pitchFamily="18" charset="0"/>
                        </a:rPr>
                        <a:t>Рус.</a:t>
                      </a:r>
                      <a:endParaRPr lang="ru-RU"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lgn="ctr"/>
                      <a:r>
                        <a:rPr lang="ru-RU" sz="2000" kern="1200">
                          <a:effectLst/>
                          <a:latin typeface="Times New Roman" panose="02020603050405020304" pitchFamily="18" charset="0"/>
                          <a:cs typeface="Times New Roman" panose="02020603050405020304" pitchFamily="18" charset="0"/>
                        </a:rPr>
                        <a:t>Укр.</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02812085"/>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гора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гора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9503999"/>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дуга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дуга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03763201"/>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груша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груша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19887573"/>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горько</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dirty="0">
                          <a:effectLst/>
                          <a:latin typeface="Times New Roman" panose="02020603050405020304" pitchFamily="18" charset="0"/>
                          <a:cs typeface="Times New Roman" panose="02020603050405020304" pitchFamily="18" charset="0"/>
                        </a:rPr>
                        <a:t>горько</a:t>
                      </a:r>
                      <a:endParaRPr lang="ru-RU"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56225608"/>
                  </a:ext>
                </a:extLst>
              </a:tr>
            </a:tbl>
          </a:graphicData>
        </a:graphic>
      </p:graphicFrame>
      <p:sp>
        <p:nvSpPr>
          <p:cNvPr id="5" name="TextBox 4">
            <a:extLst>
              <a:ext uri="{FF2B5EF4-FFF2-40B4-BE49-F238E27FC236}">
                <a16:creationId xmlns:a16="http://schemas.microsoft.com/office/drawing/2014/main" id="{B5CCAC08-C589-D2ED-EC9F-84296B12EC18}"/>
              </a:ext>
            </a:extLst>
          </p:cNvPr>
          <p:cNvSpPr txBox="1"/>
          <p:nvPr/>
        </p:nvSpPr>
        <p:spPr>
          <a:xfrm>
            <a:off x="587387" y="3576068"/>
            <a:ext cx="11017224"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Второй тип: соответствия-дробления - одна праязыковая фонема "раздробилась", или, как иногда говорят, "расщепилась" на несколько в языке-потомке</a:t>
            </a:r>
          </a:p>
        </p:txBody>
      </p:sp>
      <p:graphicFrame>
        <p:nvGraphicFramePr>
          <p:cNvPr id="6" name="Таблица 5">
            <a:extLst>
              <a:ext uri="{FF2B5EF4-FFF2-40B4-BE49-F238E27FC236}">
                <a16:creationId xmlns:a16="http://schemas.microsoft.com/office/drawing/2014/main" id="{D41B3044-0E01-99B7-FEB9-27FD8280F137}"/>
              </a:ext>
            </a:extLst>
          </p:cNvPr>
          <p:cNvGraphicFramePr>
            <a:graphicFrameLocks noGrp="1"/>
          </p:cNvGraphicFramePr>
          <p:nvPr>
            <p:extLst>
              <p:ext uri="{D42A27DB-BD31-4B8C-83A1-F6EECF244321}">
                <p14:modId xmlns:p14="http://schemas.microsoft.com/office/powerpoint/2010/main" val="2185118965"/>
              </p:ext>
            </p:extLst>
          </p:nvPr>
        </p:nvGraphicFramePr>
        <p:xfrm>
          <a:off x="593117" y="4563206"/>
          <a:ext cx="3816424" cy="1828800"/>
        </p:xfrm>
        <a:graphic>
          <a:graphicData uri="http://schemas.openxmlformats.org/drawingml/2006/table">
            <a:tbl>
              <a:tblPr>
                <a:tableStyleId>{5C22544A-7EE6-4342-B048-85BDC9FD1C3A}</a:tableStyleId>
              </a:tblPr>
              <a:tblGrid>
                <a:gridCol w="2030360">
                  <a:extLst>
                    <a:ext uri="{9D8B030D-6E8A-4147-A177-3AD203B41FA5}">
                      <a16:colId xmlns:a16="http://schemas.microsoft.com/office/drawing/2014/main" val="3255359800"/>
                    </a:ext>
                  </a:extLst>
                </a:gridCol>
                <a:gridCol w="1786064">
                  <a:extLst>
                    <a:ext uri="{9D8B030D-6E8A-4147-A177-3AD203B41FA5}">
                      <a16:colId xmlns:a16="http://schemas.microsoft.com/office/drawing/2014/main" val="2421519310"/>
                    </a:ext>
                  </a:extLst>
                </a:gridCol>
              </a:tblGrid>
              <a:tr h="303020">
                <a:tc>
                  <a:txBody>
                    <a:bodyPr/>
                    <a:lstStyle/>
                    <a:p>
                      <a:pPr indent="457200" algn="ctr"/>
                      <a:r>
                        <a:rPr lang="ru-RU" sz="2000" kern="1200">
                          <a:effectLst/>
                          <a:latin typeface="Times New Roman" panose="02020603050405020304" pitchFamily="18" charset="0"/>
                          <a:cs typeface="Times New Roman" panose="02020603050405020304" pitchFamily="18" charset="0"/>
                        </a:rPr>
                        <a:t>Рус.</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lgn="ctr"/>
                      <a:r>
                        <a:rPr lang="ru-RU" sz="2000" kern="1200">
                          <a:effectLst/>
                          <a:latin typeface="Times New Roman" panose="02020603050405020304" pitchFamily="18" charset="0"/>
                          <a:cs typeface="Times New Roman" panose="02020603050405020304" pitchFamily="18" charset="0"/>
                        </a:rPr>
                        <a:t>Укр.</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69237105"/>
                  </a:ext>
                </a:extLst>
              </a:tr>
              <a:tr h="303020">
                <a:tc>
                  <a:txBody>
                    <a:bodyPr/>
                    <a:lstStyle/>
                    <a:p>
                      <a:pPr indent="457200"/>
                      <a:r>
                        <a:rPr lang="ru-RU" sz="2000" kern="1200">
                          <a:effectLst/>
                          <a:latin typeface="Times New Roman" panose="02020603050405020304" pitchFamily="18" charset="0"/>
                          <a:cs typeface="Times New Roman" panose="02020603050405020304" pitchFamily="18" charset="0"/>
                        </a:rPr>
                        <a:t> просто </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просто</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1388988"/>
                  </a:ext>
                </a:extLst>
              </a:tr>
              <a:tr h="303020">
                <a:tc>
                  <a:txBody>
                    <a:bodyPr/>
                    <a:lstStyle/>
                    <a:p>
                      <a:pPr indent="457200"/>
                      <a:r>
                        <a:rPr lang="ru-RU" sz="2000" kern="1200">
                          <a:effectLst/>
                          <a:latin typeface="Times New Roman" panose="02020603050405020304" pitchFamily="18" charset="0"/>
                          <a:cs typeface="Times New Roman" panose="02020603050405020304" pitchFamily="18" charset="0"/>
                        </a:rPr>
                        <a:t> концовка </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кiнцiвка</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1066836"/>
                  </a:ext>
                </a:extLst>
              </a:tr>
              <a:tr h="303020">
                <a:tc>
                  <a:txBody>
                    <a:bodyPr/>
                    <a:lstStyle/>
                    <a:p>
                      <a:pPr indent="457200"/>
                      <a:r>
                        <a:rPr lang="ru-RU" sz="2000" kern="1200">
                          <a:effectLst/>
                          <a:latin typeface="Times New Roman" panose="02020603050405020304" pitchFamily="18" charset="0"/>
                          <a:cs typeface="Times New Roman" panose="02020603050405020304" pitchFamily="18" charset="0"/>
                        </a:rPr>
                        <a:t> подобный </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подiбний</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62795653"/>
                  </a:ext>
                </a:extLst>
              </a:tr>
              <a:tr h="303020">
                <a:tc>
                  <a:txBody>
                    <a:bodyPr/>
                    <a:lstStyle/>
                    <a:p>
                      <a:pPr indent="457200"/>
                      <a:r>
                        <a:rPr lang="ru-RU" sz="2000" kern="1200">
                          <a:effectLst/>
                          <a:latin typeface="Times New Roman" panose="02020603050405020304" pitchFamily="18" charset="0"/>
                          <a:cs typeface="Times New Roman" panose="02020603050405020304" pitchFamily="18" charset="0"/>
                        </a:rPr>
                        <a:t> воля </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воля</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40180264"/>
                  </a:ext>
                </a:extLst>
              </a:tr>
              <a:tr h="303020">
                <a:tc>
                  <a:txBody>
                    <a:bodyPr/>
                    <a:lstStyle/>
                    <a:p>
                      <a:pPr indent="457200"/>
                      <a:r>
                        <a:rPr lang="ru-RU" sz="2000" kern="1200">
                          <a:effectLst/>
                          <a:latin typeface="Times New Roman" panose="02020603050405020304" pitchFamily="18" charset="0"/>
                          <a:cs typeface="Times New Roman" panose="02020603050405020304" pitchFamily="18" charset="0"/>
                        </a:rPr>
                        <a:t> задворки </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dirty="0" err="1">
                          <a:effectLst/>
                          <a:latin typeface="Times New Roman" panose="02020603050405020304" pitchFamily="18" charset="0"/>
                          <a:cs typeface="Times New Roman" panose="02020603050405020304" pitchFamily="18" charset="0"/>
                        </a:rPr>
                        <a:t>задвiрки</a:t>
                      </a:r>
                      <a:endParaRPr lang="ru-RU"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67242166"/>
                  </a:ext>
                </a:extLst>
              </a:tr>
            </a:tbl>
          </a:graphicData>
        </a:graphic>
      </p:graphicFrame>
      <p:sp>
        <p:nvSpPr>
          <p:cNvPr id="8" name="TextBox 7">
            <a:extLst>
              <a:ext uri="{FF2B5EF4-FFF2-40B4-BE49-F238E27FC236}">
                <a16:creationId xmlns:a16="http://schemas.microsoft.com/office/drawing/2014/main" id="{E5F02B84-2829-7846-EE98-A844A92FF354}"/>
              </a:ext>
            </a:extLst>
          </p:cNvPr>
          <p:cNvSpPr txBox="1"/>
          <p:nvPr/>
        </p:nvSpPr>
        <p:spPr>
          <a:xfrm>
            <a:off x="4583832" y="4434018"/>
            <a:ext cx="7385148"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latin typeface="Times New Roman" panose="02020603050405020304" pitchFamily="18" charset="0"/>
                <a:cs typeface="Times New Roman" panose="02020603050405020304" pitchFamily="18" charset="0"/>
              </a:rPr>
              <a:t>"i вместо о" произносится не "вообще всегда", а всегда в так называемом </a:t>
            </a:r>
            <a:r>
              <a:rPr lang="ru-RU" dirty="0" err="1">
                <a:latin typeface="Times New Roman" panose="02020603050405020304" pitchFamily="18" charset="0"/>
                <a:cs typeface="Times New Roman" panose="02020603050405020304" pitchFamily="18" charset="0"/>
              </a:rPr>
              <a:t>новозакрытом</a:t>
            </a:r>
            <a:r>
              <a:rPr lang="ru-RU" dirty="0">
                <a:latin typeface="Times New Roman" panose="02020603050405020304" pitchFamily="18" charset="0"/>
                <a:cs typeface="Times New Roman" panose="02020603050405020304" pitchFamily="18" charset="0"/>
              </a:rPr>
              <a:t> слоге (т. е. слоге, ставшем закрытым после падения редуцированных). Это дополнительное распределение украинских о и i, соответствующих русскому о. Можно сказать, что украинские о, i и русское о восходят к одной фонеме праязыка (даже если будущие украинские о и i произносились в праязыке по-разному, это были аллофоны одной фонемы: они находились в дополнительном распределении).</a:t>
            </a:r>
          </a:p>
        </p:txBody>
      </p:sp>
    </p:spTree>
    <p:extLst>
      <p:ext uri="{BB962C8B-B14F-4D97-AF65-F5344CB8AC3E}">
        <p14:creationId xmlns:p14="http://schemas.microsoft.com/office/powerpoint/2010/main" val="3656708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4001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Третий тип: соответствия-совпадения</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5879976"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Регулярные фонетические соответствия</a:t>
            </a:r>
          </a:p>
        </p:txBody>
      </p:sp>
      <p:sp>
        <p:nvSpPr>
          <p:cNvPr id="8" name="TextBox 7">
            <a:extLst>
              <a:ext uri="{FF2B5EF4-FFF2-40B4-BE49-F238E27FC236}">
                <a16:creationId xmlns:a16="http://schemas.microsoft.com/office/drawing/2014/main" id="{E5F02B84-2829-7846-EE98-A844A92FF354}"/>
              </a:ext>
            </a:extLst>
          </p:cNvPr>
          <p:cNvSpPr txBox="1"/>
          <p:nvPr/>
        </p:nvSpPr>
        <p:spPr>
          <a:xfrm>
            <a:off x="623203" y="3789040"/>
            <a:ext cx="10981407"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И русскому </a:t>
            </a:r>
            <a:r>
              <a:rPr lang="ru-RU" sz="2000" dirty="0">
                <a:solidFill>
                  <a:srgbClr val="FF0000"/>
                </a:solidFill>
                <a:latin typeface="Times New Roman" panose="02020603050405020304" pitchFamily="18" charset="0"/>
                <a:cs typeface="Times New Roman" panose="02020603050405020304" pitchFamily="18" charset="0"/>
              </a:rPr>
              <a:t>и</a:t>
            </a:r>
            <a:r>
              <a:rPr lang="ru-RU" sz="2000" dirty="0">
                <a:latin typeface="Times New Roman" panose="02020603050405020304" pitchFamily="18" charset="0"/>
                <a:cs typeface="Times New Roman" panose="02020603050405020304" pitchFamily="18" charset="0"/>
              </a:rPr>
              <a:t>, и русскому </a:t>
            </a:r>
            <a:r>
              <a:rPr lang="ru-RU" sz="2000" dirty="0">
                <a:solidFill>
                  <a:srgbClr val="FF0000"/>
                </a:solidFill>
                <a:latin typeface="Times New Roman" panose="02020603050405020304" pitchFamily="18" charset="0"/>
                <a:cs typeface="Times New Roman" panose="02020603050405020304" pitchFamily="18" charset="0"/>
              </a:rPr>
              <a:t>ы</a:t>
            </a:r>
            <a:r>
              <a:rPr lang="ru-RU" sz="2000" dirty="0">
                <a:latin typeface="Times New Roman" panose="02020603050405020304" pitchFamily="18" charset="0"/>
                <a:cs typeface="Times New Roman" panose="02020603050405020304" pitchFamily="18" charset="0"/>
              </a:rPr>
              <a:t> соответствует украинское </a:t>
            </a:r>
            <a:r>
              <a:rPr lang="ru-RU" sz="2000" dirty="0">
                <a:solidFill>
                  <a:srgbClr val="FF0000"/>
                </a:solidFill>
                <a:latin typeface="Times New Roman" panose="02020603050405020304" pitchFamily="18" charset="0"/>
                <a:cs typeface="Times New Roman" panose="02020603050405020304" pitchFamily="18" charset="0"/>
              </a:rPr>
              <a:t>и</a:t>
            </a:r>
            <a:r>
              <a:rPr lang="ru-RU" sz="2000" dirty="0">
                <a:latin typeface="Times New Roman" panose="02020603050405020304" pitchFamily="18" charset="0"/>
                <a:cs typeface="Times New Roman" panose="02020603050405020304" pitchFamily="18" charset="0"/>
              </a:rPr>
              <a:t> (читается [ы]).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При этом никаких правил распределения ы и </a:t>
            </a:r>
            <a:r>
              <a:rPr lang="ru-RU" sz="2000" dirty="0" err="1">
                <a:latin typeface="Times New Roman" panose="02020603050405020304" pitchFamily="18" charset="0"/>
                <a:cs typeface="Times New Roman" panose="02020603050405020304" pitchFamily="18" charset="0"/>
              </a:rPr>
              <a:t>и</a:t>
            </a:r>
            <a:r>
              <a:rPr lang="ru-RU" sz="2000" dirty="0">
                <a:latin typeface="Times New Roman" panose="02020603050405020304" pitchFamily="18" charset="0"/>
                <a:cs typeface="Times New Roman" panose="02020603050405020304" pitchFamily="18" charset="0"/>
              </a:rPr>
              <a:t> в русском языке нет.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Очевидно, в праязыке гласные, давшие в русском </a:t>
            </a:r>
            <a:r>
              <a:rPr lang="ru-RU" sz="2000" dirty="0">
                <a:solidFill>
                  <a:srgbClr val="FF0000"/>
                </a:solidFill>
                <a:latin typeface="Times New Roman" panose="02020603050405020304" pitchFamily="18" charset="0"/>
                <a:cs typeface="Times New Roman" panose="02020603050405020304" pitchFamily="18" charset="0"/>
              </a:rPr>
              <a:t>и</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и</a:t>
            </a:r>
            <a:r>
              <a:rPr lang="ru-RU" sz="2000" dirty="0">
                <a:latin typeface="Times New Roman" panose="02020603050405020304" pitchFamily="18" charset="0"/>
                <a:cs typeface="Times New Roman" panose="02020603050405020304" pitchFamily="18" charset="0"/>
              </a:rPr>
              <a:t> </a:t>
            </a:r>
            <a:r>
              <a:rPr lang="ru-RU" sz="2000" dirty="0">
                <a:solidFill>
                  <a:srgbClr val="FF0000"/>
                </a:solidFill>
                <a:latin typeface="Times New Roman" panose="02020603050405020304" pitchFamily="18" charset="0"/>
                <a:cs typeface="Times New Roman" panose="02020603050405020304" pitchFamily="18" charset="0"/>
              </a:rPr>
              <a:t>ы</a:t>
            </a:r>
            <a:r>
              <a:rPr lang="ru-RU" sz="2000" dirty="0">
                <a:latin typeface="Times New Roman" panose="02020603050405020304" pitchFamily="18" charset="0"/>
                <a:cs typeface="Times New Roman" panose="02020603050405020304" pitchFamily="18" charset="0"/>
              </a:rPr>
              <a:t>, различались, а в украинском языке они совпали: *</a:t>
            </a:r>
            <a:r>
              <a:rPr lang="ru-RU" sz="2000" dirty="0">
                <a:solidFill>
                  <a:srgbClr val="FF0000"/>
                </a:solidFill>
                <a:latin typeface="Times New Roman" panose="02020603050405020304" pitchFamily="18" charset="0"/>
                <a:cs typeface="Times New Roman" panose="02020603050405020304" pitchFamily="18" charset="0"/>
              </a:rPr>
              <a:t>ы &gt; и, *и &gt; и</a:t>
            </a:r>
            <a:r>
              <a:rPr lang="ru-RU" sz="2000" dirty="0">
                <a:latin typeface="Times New Roman" panose="02020603050405020304" pitchFamily="18" charset="0"/>
                <a:cs typeface="Times New Roman" panose="02020603050405020304" pitchFamily="18" charset="0"/>
              </a:rPr>
              <a:t>.</a:t>
            </a:r>
          </a:p>
        </p:txBody>
      </p:sp>
      <p:graphicFrame>
        <p:nvGraphicFramePr>
          <p:cNvPr id="7" name="Таблица 6">
            <a:extLst>
              <a:ext uri="{FF2B5EF4-FFF2-40B4-BE49-F238E27FC236}">
                <a16:creationId xmlns:a16="http://schemas.microsoft.com/office/drawing/2014/main" id="{A4D15E46-2E2D-3536-0EE3-96B4F06C9A0F}"/>
              </a:ext>
            </a:extLst>
          </p:cNvPr>
          <p:cNvGraphicFramePr>
            <a:graphicFrameLocks noGrp="1"/>
          </p:cNvGraphicFramePr>
          <p:nvPr>
            <p:extLst>
              <p:ext uri="{D42A27DB-BD31-4B8C-83A1-F6EECF244321}">
                <p14:modId xmlns:p14="http://schemas.microsoft.com/office/powerpoint/2010/main" val="2597944703"/>
              </p:ext>
            </p:extLst>
          </p:nvPr>
        </p:nvGraphicFramePr>
        <p:xfrm>
          <a:off x="623204" y="1892522"/>
          <a:ext cx="4176651" cy="1524000"/>
        </p:xfrm>
        <a:graphic>
          <a:graphicData uri="http://schemas.openxmlformats.org/drawingml/2006/table">
            <a:tbl>
              <a:tblPr>
                <a:tableStyleId>{5C22544A-7EE6-4342-B048-85BDC9FD1C3A}</a:tableStyleId>
              </a:tblPr>
              <a:tblGrid>
                <a:gridCol w="2026980">
                  <a:extLst>
                    <a:ext uri="{9D8B030D-6E8A-4147-A177-3AD203B41FA5}">
                      <a16:colId xmlns:a16="http://schemas.microsoft.com/office/drawing/2014/main" val="2636557831"/>
                    </a:ext>
                  </a:extLst>
                </a:gridCol>
                <a:gridCol w="2149671">
                  <a:extLst>
                    <a:ext uri="{9D8B030D-6E8A-4147-A177-3AD203B41FA5}">
                      <a16:colId xmlns:a16="http://schemas.microsoft.com/office/drawing/2014/main" val="1124721391"/>
                    </a:ext>
                  </a:extLst>
                </a:gridCol>
              </a:tblGrid>
              <a:tr h="0">
                <a:tc>
                  <a:txBody>
                    <a:bodyPr/>
                    <a:lstStyle/>
                    <a:p>
                      <a:pPr indent="457200" algn="ctr"/>
                      <a:r>
                        <a:rPr lang="ru-RU" sz="2000" kern="1200">
                          <a:effectLst/>
                          <a:latin typeface="Times New Roman" panose="02020603050405020304" pitchFamily="18" charset="0"/>
                          <a:cs typeface="Times New Roman" panose="02020603050405020304" pitchFamily="18" charset="0"/>
                        </a:rPr>
                        <a:t>Рус.</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lgn="ctr"/>
                      <a:r>
                        <a:rPr lang="ru-RU" sz="2000" kern="1200">
                          <a:effectLst/>
                          <a:latin typeface="Times New Roman" panose="02020603050405020304" pitchFamily="18" charset="0"/>
                          <a:cs typeface="Times New Roman" panose="02020603050405020304" pitchFamily="18" charset="0"/>
                        </a:rPr>
                        <a:t>Укр.</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39093376"/>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лыко </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лико</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41488698"/>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когтистый</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кiгтистий</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82152373"/>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высокий</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a:effectLst/>
                          <a:latin typeface="Times New Roman" panose="02020603050405020304" pitchFamily="18" charset="0"/>
                          <a:cs typeface="Times New Roman" panose="02020603050405020304" pitchFamily="18" charset="0"/>
                        </a:rPr>
                        <a:t>високий</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5045571"/>
                  </a:ext>
                </a:extLst>
              </a:tr>
              <a:tr h="0">
                <a:tc>
                  <a:txBody>
                    <a:bodyPr/>
                    <a:lstStyle/>
                    <a:p>
                      <a:pPr indent="457200"/>
                      <a:r>
                        <a:rPr lang="ru-RU" sz="2000" kern="1200">
                          <a:effectLst/>
                          <a:latin typeface="Times New Roman" panose="02020603050405020304" pitchFamily="18" charset="0"/>
                          <a:cs typeface="Times New Roman" panose="02020603050405020304" pitchFamily="18" charset="0"/>
                        </a:rPr>
                        <a:t>лист </a:t>
                      </a:r>
                      <a:endParaRPr lang="ru-RU"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457200"/>
                      <a:r>
                        <a:rPr lang="ru-RU" sz="2000" kern="1200" dirty="0">
                          <a:effectLst/>
                          <a:latin typeface="Times New Roman" panose="02020603050405020304" pitchFamily="18" charset="0"/>
                          <a:cs typeface="Times New Roman" panose="02020603050405020304" pitchFamily="18" charset="0"/>
                        </a:rPr>
                        <a:t>лист</a:t>
                      </a:r>
                      <a:endParaRPr lang="ru-RU"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8089856"/>
                  </a:ext>
                </a:extLst>
              </a:tr>
            </a:tbl>
          </a:graphicData>
        </a:graphic>
      </p:graphicFrame>
    </p:spTree>
    <p:extLst>
      <p:ext uri="{BB962C8B-B14F-4D97-AF65-F5344CB8AC3E}">
        <p14:creationId xmlns:p14="http://schemas.microsoft.com/office/powerpoint/2010/main" val="4280158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Первая палатализация</a:t>
            </a:r>
          </a:p>
          <a:p>
            <a:r>
              <a:rPr lang="ru-RU" sz="2000" dirty="0">
                <a:latin typeface="Times New Roman" panose="02020603050405020304" pitchFamily="18" charset="0"/>
              </a:rPr>
              <a:t> Праславянское изменение заднеязычных согласных (к, г, х) в положении перед гласными переднего ряда (и, э) в аффрикаты и/или спиранты.</a:t>
            </a:r>
          </a:p>
          <a:p>
            <a:endParaRPr lang="ru-RU" sz="2000" dirty="0">
              <a:latin typeface="Times New Roman" panose="02020603050405020304" pitchFamily="18" charset="0"/>
            </a:endParaRPr>
          </a:p>
          <a:p>
            <a:r>
              <a:rPr lang="ru-RU" sz="2000" dirty="0">
                <a:latin typeface="Times New Roman" panose="02020603050405020304" pitchFamily="18" charset="0"/>
              </a:rPr>
              <a:t>рус. рука́ — </a:t>
            </a:r>
            <a:r>
              <a:rPr lang="ru-RU" sz="2000" dirty="0" err="1">
                <a:latin typeface="Times New Roman" panose="02020603050405020304" pitchFamily="18" charset="0"/>
              </a:rPr>
              <a:t>ру́ченька</a:t>
            </a:r>
            <a:r>
              <a:rPr lang="ru-RU" sz="2000" dirty="0">
                <a:latin typeface="Times New Roman" panose="02020603050405020304" pitchFamily="18" charset="0"/>
              </a:rPr>
              <a:t>, нога́ — </a:t>
            </a:r>
            <a:r>
              <a:rPr lang="ru-RU" sz="2000" dirty="0" err="1">
                <a:latin typeface="Times New Roman" panose="02020603050405020304" pitchFamily="18" charset="0"/>
              </a:rPr>
              <a:t>но́женька</a:t>
            </a:r>
            <a:r>
              <a:rPr lang="ru-RU" sz="2000" dirty="0">
                <a:latin typeface="Times New Roman" panose="02020603050405020304" pitchFamily="18" charset="0"/>
              </a:rPr>
              <a:t>, </a:t>
            </a:r>
            <a:r>
              <a:rPr lang="ru-RU" sz="2000" dirty="0" err="1">
                <a:latin typeface="Times New Roman" panose="02020603050405020304" pitchFamily="18" charset="0"/>
              </a:rPr>
              <a:t>му́ха</a:t>
            </a:r>
            <a:r>
              <a:rPr lang="ru-RU" sz="2000" dirty="0">
                <a:latin typeface="Times New Roman" panose="02020603050405020304" pitchFamily="18" charset="0"/>
              </a:rPr>
              <a:t> — </a:t>
            </a:r>
            <a:r>
              <a:rPr lang="ru-RU" sz="2000" dirty="0" err="1">
                <a:latin typeface="Times New Roman" panose="02020603050405020304" pitchFamily="18" charset="0"/>
              </a:rPr>
              <a:t>му́шка</a:t>
            </a:r>
            <a:r>
              <a:rPr lang="ru-RU" sz="2000" dirty="0">
                <a:latin typeface="Times New Roman" panose="02020603050405020304" pitchFamily="18" charset="0"/>
              </a:rPr>
              <a:t>, пеку — печёшь, могу — можешь, писк — </a:t>
            </a:r>
            <a:r>
              <a:rPr lang="ru-RU" sz="2000" dirty="0" err="1">
                <a:latin typeface="Times New Roman" panose="02020603050405020304" pitchFamily="18" charset="0"/>
              </a:rPr>
              <a:t>пища́ть</a:t>
            </a:r>
            <a:r>
              <a:rPr lang="ru-RU" sz="2000" dirty="0">
                <a:latin typeface="Times New Roman" panose="02020603050405020304" pitchFamily="18" charset="0"/>
              </a:rPr>
              <a:t>, визг — </a:t>
            </a:r>
            <a:r>
              <a:rPr lang="ru-RU" sz="2000" dirty="0" err="1">
                <a:latin typeface="Times New Roman" panose="02020603050405020304" pitchFamily="18" charset="0"/>
              </a:rPr>
              <a:t>визжа́ть</a:t>
            </a:r>
            <a:r>
              <a:rPr lang="ru-RU" sz="2000" dirty="0">
                <a:latin typeface="Times New Roman" panose="02020603050405020304" pitchFamily="18" charset="0"/>
              </a:rPr>
              <a:t>;</a:t>
            </a:r>
          </a:p>
          <a:p>
            <a:r>
              <a:rPr lang="ru-RU" sz="2000" dirty="0" err="1">
                <a:latin typeface="Times New Roman" panose="02020603050405020304" pitchFamily="18" charset="0"/>
              </a:rPr>
              <a:t>болг</a:t>
            </a:r>
            <a:r>
              <a:rPr lang="ru-RU" sz="2000" dirty="0">
                <a:latin typeface="Times New Roman" panose="02020603050405020304" pitchFamily="18" charset="0"/>
              </a:rPr>
              <a:t>. </a:t>
            </a:r>
            <a:r>
              <a:rPr lang="ru-RU" sz="2000" dirty="0" err="1">
                <a:latin typeface="Times New Roman" panose="02020603050405020304" pitchFamily="18" charset="0"/>
              </a:rPr>
              <a:t>ръка</a:t>
            </a:r>
            <a:r>
              <a:rPr lang="ru-RU" sz="2000" dirty="0">
                <a:latin typeface="Times New Roman" panose="02020603050405020304" pitchFamily="18" charset="0"/>
              </a:rPr>
              <a:t>́ — </a:t>
            </a:r>
            <a:r>
              <a:rPr lang="ru-RU" sz="2000" dirty="0" err="1">
                <a:latin typeface="Times New Roman" panose="02020603050405020304" pitchFamily="18" charset="0"/>
              </a:rPr>
              <a:t>ръ́чка</a:t>
            </a:r>
            <a:r>
              <a:rPr lang="ru-RU" sz="2000" dirty="0">
                <a:latin typeface="Times New Roman" panose="02020603050405020304" pitchFamily="18" charset="0"/>
              </a:rPr>
              <a:t>, </a:t>
            </a:r>
            <a:r>
              <a:rPr lang="ru-RU" sz="2000" dirty="0" err="1">
                <a:latin typeface="Times New Roman" panose="02020603050405020304" pitchFamily="18" charset="0"/>
              </a:rPr>
              <a:t>бла́го</a:t>
            </a:r>
            <a:r>
              <a:rPr lang="ru-RU" sz="2000" dirty="0">
                <a:latin typeface="Times New Roman" panose="02020603050405020304" pitchFamily="18" charset="0"/>
              </a:rPr>
              <a:t> — </a:t>
            </a:r>
            <a:r>
              <a:rPr lang="ru-RU" sz="2000" dirty="0" err="1">
                <a:latin typeface="Times New Roman" panose="02020603050405020304" pitchFamily="18" charset="0"/>
              </a:rPr>
              <a:t>блаже́н</a:t>
            </a:r>
            <a:r>
              <a:rPr lang="ru-RU" sz="2000" dirty="0">
                <a:latin typeface="Times New Roman" panose="02020603050405020304" pitchFamily="18" charset="0"/>
              </a:rPr>
              <a:t>, муха́ — </a:t>
            </a:r>
            <a:r>
              <a:rPr lang="ru-RU" sz="2000" dirty="0" err="1">
                <a:latin typeface="Times New Roman" panose="02020603050405020304" pitchFamily="18" charset="0"/>
              </a:rPr>
              <a:t>муши́ца</a:t>
            </a:r>
            <a:r>
              <a:rPr lang="ru-RU" sz="2000" dirty="0">
                <a:latin typeface="Times New Roman" panose="02020603050405020304" pitchFamily="18" charset="0"/>
              </a:rPr>
              <a:t>;</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645604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Фонетический закон в славянских языках</a:t>
            </a:r>
          </a:p>
        </p:txBody>
      </p:sp>
    </p:spTree>
    <p:extLst>
      <p:ext uri="{BB962C8B-B14F-4D97-AF65-F5344CB8AC3E}">
        <p14:creationId xmlns:p14="http://schemas.microsoft.com/office/powerpoint/2010/main" val="28605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5879976"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Регулярные фонетические соответствия</a:t>
            </a:r>
          </a:p>
        </p:txBody>
      </p:sp>
      <p:sp>
        <p:nvSpPr>
          <p:cNvPr id="8" name="TextBox 7">
            <a:extLst>
              <a:ext uri="{FF2B5EF4-FFF2-40B4-BE49-F238E27FC236}">
                <a16:creationId xmlns:a16="http://schemas.microsoft.com/office/drawing/2014/main" id="{E5F02B84-2829-7846-EE98-A844A92FF354}"/>
              </a:ext>
            </a:extLst>
          </p:cNvPr>
          <p:cNvSpPr txBox="1"/>
          <p:nvPr/>
        </p:nvSpPr>
        <p:spPr>
          <a:xfrm>
            <a:off x="335360" y="1340768"/>
            <a:ext cx="11449272"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Фундаментальный тезис сравнительно-исторического языкознания о </a:t>
            </a:r>
            <a:r>
              <a:rPr lang="ru-RU" sz="2000" dirty="0" err="1">
                <a:latin typeface="Times New Roman" panose="02020603050405020304" pitchFamily="18" charset="0"/>
                <a:cs typeface="Times New Roman" panose="02020603050405020304" pitchFamily="18" charset="0"/>
              </a:rPr>
              <a:t>безысключительности</a:t>
            </a:r>
            <a:r>
              <a:rPr lang="ru-RU" sz="2000" dirty="0">
                <a:latin typeface="Times New Roman" panose="02020603050405020304" pitchFamily="18" charset="0"/>
                <a:cs typeface="Times New Roman" panose="02020603050405020304" pitchFamily="18" charset="0"/>
              </a:rPr>
              <a:t> фонетических изменений: </a:t>
            </a:r>
          </a:p>
          <a:p>
            <a:endParaRPr lang="ru-RU" sz="2000" dirty="0">
              <a:latin typeface="Times New Roman" panose="02020603050405020304" pitchFamily="18" charset="0"/>
              <a:cs typeface="Times New Roman" panose="02020603050405020304" pitchFamily="18" charset="0"/>
            </a:endParaRP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"Всякое фонетическое изменение, поскольку оно происходит механически, совершается по законам, </a:t>
            </a:r>
            <a:r>
              <a:rPr lang="ru-RU" sz="2000" b="1" dirty="0">
                <a:latin typeface="Times New Roman" panose="02020603050405020304" pitchFamily="18" charset="0"/>
                <a:cs typeface="Times New Roman" panose="02020603050405020304" pitchFamily="18" charset="0"/>
              </a:rPr>
              <a:t>не знающим исключений</a:t>
            </a:r>
            <a:r>
              <a:rPr lang="ru-RU" sz="2000" dirty="0">
                <a:latin typeface="Times New Roman" panose="02020603050405020304" pitchFamily="18" charset="0"/>
                <a:cs typeface="Times New Roman" panose="02020603050405020304" pitchFamily="18" charset="0"/>
              </a:rPr>
              <a:t>, т.е. направление фонетического изменения у всех членов языкового коллектива всегда одинаково, если не считать случая диалектного разделения, и все слова, заключающие подверженный изменению звук в одинаковых условиях, подчиняются ему </a:t>
            </a:r>
            <a:r>
              <a:rPr lang="ru-RU" sz="2000" b="1" dirty="0">
                <a:latin typeface="Times New Roman" panose="02020603050405020304" pitchFamily="18" charset="0"/>
                <a:cs typeface="Times New Roman" panose="02020603050405020304" pitchFamily="18" charset="0"/>
              </a:rPr>
              <a:t>безо всякого исключения</a:t>
            </a:r>
            <a:r>
              <a:rPr lang="ru-RU"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27410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5879976"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Нарушения фонетических соответствий</a:t>
            </a:r>
          </a:p>
        </p:txBody>
      </p:sp>
      <p:sp>
        <p:nvSpPr>
          <p:cNvPr id="8" name="TextBox 7">
            <a:extLst>
              <a:ext uri="{FF2B5EF4-FFF2-40B4-BE49-F238E27FC236}">
                <a16:creationId xmlns:a16="http://schemas.microsoft.com/office/drawing/2014/main" id="{E5F02B84-2829-7846-EE98-A844A92FF354}"/>
              </a:ext>
            </a:extLst>
          </p:cNvPr>
          <p:cNvSpPr txBox="1"/>
          <p:nvPr/>
        </p:nvSpPr>
        <p:spPr>
          <a:xfrm>
            <a:off x="335360" y="1340768"/>
            <a:ext cx="11449272" cy="415498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AutoNum type="arabicPeriod"/>
            </a:pPr>
            <a:r>
              <a:rPr lang="ru-RU" sz="2000" kern="1200" dirty="0">
                <a:effectLst/>
                <a:latin typeface="Times New Roman" panose="02020603050405020304" pitchFamily="18" charset="0"/>
                <a:ea typeface="Times New Roman" panose="02020603050405020304" pitchFamily="18" charset="0"/>
              </a:rPr>
              <a:t>Ономатопоэтические, звукосимволические и т. п. слова. Например, в болгарском языке праславянское слово со значением `мычать' развилось в </a:t>
            </a:r>
            <a:r>
              <a:rPr lang="ru-RU" sz="2000" i="1" kern="1200" dirty="0">
                <a:effectLst/>
                <a:latin typeface="Times New Roman" panose="02020603050405020304" pitchFamily="18" charset="0"/>
                <a:ea typeface="Times New Roman" panose="02020603050405020304" pitchFamily="18" charset="0"/>
              </a:rPr>
              <a:t>муча</a:t>
            </a:r>
            <a:r>
              <a:rPr lang="ru-RU" sz="2000" kern="1200" dirty="0">
                <a:effectLst/>
                <a:latin typeface="Times New Roman" panose="02020603050405020304" pitchFamily="18" charset="0"/>
                <a:ea typeface="Times New Roman" panose="02020603050405020304" pitchFamily="18" charset="0"/>
              </a:rPr>
              <a:t> с </a:t>
            </a:r>
            <a:r>
              <a:rPr lang="ru-RU" sz="2000" i="1" kern="1200" dirty="0">
                <a:effectLst/>
                <a:latin typeface="Times New Roman" panose="02020603050405020304" pitchFamily="18" charset="0"/>
                <a:ea typeface="Times New Roman" panose="02020603050405020304" pitchFamily="18" charset="0"/>
              </a:rPr>
              <a:t>у</a:t>
            </a:r>
            <a:r>
              <a:rPr lang="ru-RU" sz="2000" kern="1200" dirty="0">
                <a:effectLst/>
                <a:latin typeface="Times New Roman" panose="02020603050405020304" pitchFamily="18" charset="0"/>
                <a:ea typeface="Times New Roman" panose="02020603050405020304" pitchFamily="18" charset="0"/>
              </a:rPr>
              <a:t> после </a:t>
            </a:r>
            <a:r>
              <a:rPr lang="ru-RU" sz="2000" i="1" kern="1200" dirty="0">
                <a:effectLst/>
                <a:latin typeface="Times New Roman" panose="02020603050405020304" pitchFamily="18" charset="0"/>
                <a:ea typeface="Times New Roman" panose="02020603050405020304" pitchFamily="18" charset="0"/>
              </a:rPr>
              <a:t>м</a:t>
            </a:r>
            <a:r>
              <a:rPr lang="ru-RU" sz="2000" kern="1200" dirty="0">
                <a:effectLst/>
                <a:latin typeface="Times New Roman" panose="02020603050405020304" pitchFamily="18" charset="0"/>
                <a:ea typeface="Times New Roman" panose="02020603050405020304" pitchFamily="18" charset="0"/>
              </a:rPr>
              <a:t> (поскольку мычание коровы представляется скорее как [</a:t>
            </a:r>
            <a:r>
              <a:rPr lang="ru-RU" sz="2000" kern="1200" dirty="0" err="1">
                <a:effectLst/>
                <a:latin typeface="Times New Roman" panose="02020603050405020304" pitchFamily="18" charset="0"/>
                <a:ea typeface="Times New Roman" panose="02020603050405020304" pitchFamily="18" charset="0"/>
              </a:rPr>
              <a:t>му</a:t>
            </a:r>
            <a:r>
              <a:rPr lang="ru-RU" sz="2000" kern="1200" dirty="0">
                <a:effectLst/>
                <a:latin typeface="Times New Roman" panose="02020603050405020304" pitchFamily="18" charset="0"/>
                <a:ea typeface="Times New Roman" panose="02020603050405020304" pitchFamily="18" charset="0"/>
              </a:rPr>
              <a:t>], чем как [мы]), в то время как обычно </a:t>
            </a:r>
            <a:r>
              <a:rPr lang="ru-RU" sz="2000" kern="1200" dirty="0" err="1">
                <a:effectLst/>
                <a:latin typeface="Times New Roman" panose="02020603050405020304" pitchFamily="18" charset="0"/>
                <a:ea typeface="Times New Roman" panose="02020603050405020304" pitchFamily="18" charset="0"/>
              </a:rPr>
              <a:t>праслав</a:t>
            </a:r>
            <a:r>
              <a:rPr lang="ru-RU" sz="2000" kern="1200" dirty="0">
                <a:effectLst/>
                <a:latin typeface="Times New Roman" panose="02020603050405020304" pitchFamily="18" charset="0"/>
                <a:ea typeface="Times New Roman" panose="02020603050405020304" pitchFamily="18" charset="0"/>
              </a:rPr>
              <a:t>. *</a:t>
            </a:r>
            <a:r>
              <a:rPr lang="ru-RU" sz="2000" i="1" kern="1200" dirty="0">
                <a:effectLst/>
                <a:latin typeface="Times New Roman" panose="02020603050405020304" pitchFamily="18" charset="0"/>
                <a:ea typeface="Times New Roman" panose="02020603050405020304" pitchFamily="18" charset="0"/>
              </a:rPr>
              <a:t>y</a:t>
            </a:r>
            <a:r>
              <a:rPr lang="ru-RU" sz="2000" kern="1200" dirty="0">
                <a:effectLst/>
                <a:latin typeface="Times New Roman" panose="02020603050405020304" pitchFamily="18" charset="0"/>
                <a:ea typeface="Times New Roman" panose="02020603050405020304" pitchFamily="18" charset="0"/>
              </a:rPr>
              <a:t> [ы] дает в болгарском </a:t>
            </a:r>
            <a:r>
              <a:rPr lang="ru-RU" sz="2000" i="1" kern="1200" dirty="0">
                <a:effectLst/>
                <a:latin typeface="Times New Roman" panose="02020603050405020304" pitchFamily="18" charset="0"/>
                <a:ea typeface="Times New Roman" panose="02020603050405020304" pitchFamily="18" charset="0"/>
              </a:rPr>
              <a:t>и</a:t>
            </a:r>
            <a:r>
              <a:rPr lang="ru-RU" sz="2000" kern="1200" dirty="0">
                <a:effectLst/>
                <a:latin typeface="Times New Roman" panose="02020603050405020304" pitchFamily="18" charset="0"/>
                <a:ea typeface="Times New Roman" panose="02020603050405020304" pitchFamily="18" charset="0"/>
              </a:rPr>
              <a:t>, а не </a:t>
            </a:r>
            <a:r>
              <a:rPr lang="ru-RU" sz="2000" i="1" kern="1200" dirty="0">
                <a:effectLst/>
                <a:latin typeface="Times New Roman" panose="02020603050405020304" pitchFamily="18" charset="0"/>
                <a:ea typeface="Times New Roman" panose="02020603050405020304" pitchFamily="18" charset="0"/>
              </a:rPr>
              <a:t>у</a:t>
            </a:r>
            <a:r>
              <a:rPr lang="ru-RU" sz="2000" kern="1200" dirty="0">
                <a:effectLst/>
                <a:latin typeface="Times New Roman" panose="02020603050405020304" pitchFamily="18" charset="0"/>
                <a:ea typeface="Times New Roman" panose="02020603050405020304" pitchFamily="18" charset="0"/>
              </a:rPr>
              <a:t>, ср. </a:t>
            </a:r>
            <a:r>
              <a:rPr lang="ru-RU" sz="2000" i="1" kern="1200" dirty="0" err="1">
                <a:effectLst/>
                <a:latin typeface="Times New Roman" panose="02020603050405020304" pitchFamily="18" charset="0"/>
                <a:ea typeface="Times New Roman" panose="02020603050405020304" pitchFamily="18" charset="0"/>
              </a:rPr>
              <a:t>дим</a:t>
            </a:r>
            <a:r>
              <a:rPr lang="ru-RU" sz="2000" kern="1200" dirty="0">
                <a:effectLst/>
                <a:latin typeface="Times New Roman" panose="02020603050405020304" pitchFamily="18" charset="0"/>
                <a:ea typeface="Times New Roman" panose="02020603050405020304" pitchFamily="18" charset="0"/>
              </a:rPr>
              <a:t> `дым', </a:t>
            </a:r>
            <a:r>
              <a:rPr lang="ru-RU" sz="2000" i="1" kern="1200" dirty="0">
                <a:effectLst/>
                <a:latin typeface="Times New Roman" panose="02020603050405020304" pitchFamily="18" charset="0"/>
                <a:ea typeface="Times New Roman" panose="02020603050405020304" pitchFamily="18" charset="0"/>
              </a:rPr>
              <a:t>риба</a:t>
            </a:r>
            <a:r>
              <a:rPr lang="ru-RU" sz="2000" kern="1200" dirty="0">
                <a:effectLst/>
                <a:latin typeface="Times New Roman" panose="02020603050405020304" pitchFamily="18" charset="0"/>
                <a:ea typeface="Times New Roman" panose="02020603050405020304" pitchFamily="18" charset="0"/>
              </a:rPr>
              <a:t> `рыба', </a:t>
            </a:r>
            <a:r>
              <a:rPr lang="ru-RU" sz="2000" i="1" kern="1200" dirty="0">
                <a:effectLst/>
                <a:latin typeface="Times New Roman" panose="02020603050405020304" pitchFamily="18" charset="0"/>
                <a:ea typeface="Times New Roman" panose="02020603050405020304" pitchFamily="18" charset="0"/>
              </a:rPr>
              <a:t>сит</a:t>
            </a:r>
            <a:r>
              <a:rPr lang="ru-RU" sz="2000" kern="1200" dirty="0">
                <a:effectLst/>
                <a:latin typeface="Times New Roman" panose="02020603050405020304" pitchFamily="18" charset="0"/>
                <a:ea typeface="Times New Roman" panose="02020603050405020304" pitchFamily="18" charset="0"/>
              </a:rPr>
              <a:t> `сытый' и т. п.</a:t>
            </a:r>
          </a:p>
          <a:p>
            <a:pPr marL="342900" indent="-342900">
              <a:buAutoNum type="arabicPeriod"/>
            </a:pPr>
            <a:endParaRPr lang="ru-RU" sz="2000" kern="1200" dirty="0">
              <a:effectLst/>
              <a:latin typeface="Times New Roman" panose="02020603050405020304" pitchFamily="18" charset="0"/>
              <a:ea typeface="Times New Roman" panose="02020603050405020304" pitchFamily="18" charset="0"/>
            </a:endParaRPr>
          </a:p>
          <a:p>
            <a:pPr marL="457200" indent="-457200">
              <a:buFontTx/>
              <a:buAutoNum type="arabicPeriod"/>
            </a:pPr>
            <a:r>
              <a:rPr lang="ru-RU" sz="2000" kern="1200" dirty="0">
                <a:effectLst/>
                <a:latin typeface="Times New Roman" panose="02020603050405020304" pitchFamily="18" charset="0"/>
                <a:ea typeface="Times New Roman" panose="02020603050405020304" pitchFamily="18" charset="0"/>
              </a:rPr>
              <a:t>Грамматические морфемы: например, в русском языке </a:t>
            </a:r>
            <a:r>
              <a:rPr lang="ru-RU" sz="2000" i="1" kern="1200" dirty="0">
                <a:effectLst/>
                <a:latin typeface="Times New Roman" panose="02020603050405020304" pitchFamily="18" charset="0"/>
                <a:ea typeface="Times New Roman" panose="02020603050405020304" pitchFamily="18" charset="0"/>
              </a:rPr>
              <a:t>ч</a:t>
            </a:r>
            <a:r>
              <a:rPr lang="ru-RU" sz="2000" kern="1200" dirty="0">
                <a:effectLst/>
                <a:latin typeface="Times New Roman" panose="02020603050405020304" pitchFamily="18" charset="0"/>
                <a:ea typeface="Times New Roman" panose="02020603050405020304" pitchFamily="18" charset="0"/>
              </a:rPr>
              <a:t> перешло в </a:t>
            </a:r>
            <a:r>
              <a:rPr lang="ru-RU" sz="2000" i="1" kern="1200" dirty="0">
                <a:effectLst/>
                <a:latin typeface="Times New Roman" panose="02020603050405020304" pitchFamily="18" charset="0"/>
                <a:ea typeface="Times New Roman" panose="02020603050405020304" pitchFamily="18" charset="0"/>
              </a:rPr>
              <a:t>ш</a:t>
            </a:r>
            <a:r>
              <a:rPr lang="ru-RU" sz="2000" kern="1200" dirty="0">
                <a:effectLst/>
                <a:latin typeface="Times New Roman" panose="02020603050405020304" pitchFamily="18" charset="0"/>
                <a:ea typeface="Times New Roman" panose="02020603050405020304" pitchFamily="18" charset="0"/>
              </a:rPr>
              <a:t> перед </a:t>
            </a:r>
            <a:r>
              <a:rPr lang="ru-RU" sz="2000" i="1" kern="1200" dirty="0">
                <a:effectLst/>
                <a:latin typeface="Times New Roman" panose="02020603050405020304" pitchFamily="18" charset="0"/>
                <a:ea typeface="Times New Roman" panose="02020603050405020304" pitchFamily="18" charset="0"/>
              </a:rPr>
              <a:t>т</a:t>
            </a:r>
            <a:r>
              <a:rPr lang="ru-RU" sz="2000" kern="1200" dirty="0">
                <a:effectLst/>
                <a:latin typeface="Times New Roman" panose="02020603050405020304" pitchFamily="18" charset="0"/>
                <a:ea typeface="Times New Roman" panose="02020603050405020304" pitchFamily="18" charset="0"/>
              </a:rPr>
              <a:t> в служебных словах </a:t>
            </a:r>
            <a:r>
              <a:rPr lang="ru-RU" sz="2000" i="1" kern="1200" dirty="0">
                <a:effectLst/>
                <a:latin typeface="Times New Roman" panose="02020603050405020304" pitchFamily="18" charset="0"/>
                <a:ea typeface="Times New Roman" panose="02020603050405020304" pitchFamily="18" charset="0"/>
              </a:rPr>
              <a:t>что</a:t>
            </a:r>
            <a:r>
              <a:rPr lang="ru-RU" sz="2000" kern="1200" dirty="0">
                <a:effectLst/>
                <a:latin typeface="Times New Roman" panose="02020603050405020304" pitchFamily="18" charset="0"/>
                <a:ea typeface="Times New Roman" panose="02020603050405020304" pitchFamily="18" charset="0"/>
              </a:rPr>
              <a:t> и </a:t>
            </a:r>
            <a:r>
              <a:rPr lang="ru-RU" sz="2000" i="1" kern="1200" dirty="0">
                <a:effectLst/>
                <a:latin typeface="Times New Roman" panose="02020603050405020304" pitchFamily="18" charset="0"/>
                <a:ea typeface="Times New Roman" panose="02020603050405020304" pitchFamily="18" charset="0"/>
              </a:rPr>
              <a:t>чтобы</a:t>
            </a:r>
            <a:r>
              <a:rPr lang="ru-RU" sz="2000" kern="1200" dirty="0">
                <a:effectLst/>
                <a:latin typeface="Times New Roman" panose="02020603050405020304" pitchFamily="18" charset="0"/>
                <a:ea typeface="Times New Roman" panose="02020603050405020304" pitchFamily="18" charset="0"/>
              </a:rPr>
              <a:t>, но сохранилось в той же позиции в знаменательных словах типа </a:t>
            </a:r>
            <a:r>
              <a:rPr lang="ru-RU" sz="2000" i="1" kern="1200" dirty="0">
                <a:effectLst/>
                <a:latin typeface="Times New Roman" panose="02020603050405020304" pitchFamily="18" charset="0"/>
                <a:ea typeface="Times New Roman" panose="02020603050405020304" pitchFamily="18" charset="0"/>
              </a:rPr>
              <a:t>сочту</a:t>
            </a:r>
            <a:r>
              <a:rPr lang="ru-RU" sz="2000" kern="1200" dirty="0">
                <a:effectLst/>
                <a:latin typeface="Times New Roman" panose="02020603050405020304" pitchFamily="18" charset="0"/>
                <a:ea typeface="Times New Roman" panose="02020603050405020304" pitchFamily="18" charset="0"/>
              </a:rPr>
              <a:t> или </a:t>
            </a:r>
            <a:r>
              <a:rPr lang="ru-RU" sz="2000" i="1" kern="1200" dirty="0">
                <a:effectLst/>
                <a:latin typeface="Times New Roman" panose="02020603050405020304" pitchFamily="18" charset="0"/>
                <a:ea typeface="Times New Roman" panose="02020603050405020304" pitchFamily="18" charset="0"/>
              </a:rPr>
              <a:t>мечта</a:t>
            </a:r>
            <a:r>
              <a:rPr lang="ru-RU" sz="2000" kern="1200" dirty="0">
                <a:effectLst/>
                <a:latin typeface="Times New Roman" panose="02020603050405020304" pitchFamily="18" charset="0"/>
                <a:ea typeface="Times New Roman" panose="02020603050405020304" pitchFamily="18" charset="0"/>
              </a:rPr>
              <a:t>. </a:t>
            </a:r>
          </a:p>
          <a:p>
            <a:pPr marL="457200" indent="-457200">
              <a:buFontTx/>
              <a:buAutoNum type="arabicPeriod"/>
            </a:pPr>
            <a:endParaRPr lang="ru-RU" sz="2000" dirty="0">
              <a:effectLst/>
              <a:latin typeface="Times New Roman" panose="02020603050405020304" pitchFamily="18" charset="0"/>
              <a:ea typeface="Times New Roman" panose="02020603050405020304" pitchFamily="18" charset="0"/>
            </a:endParaRPr>
          </a:p>
          <a:p>
            <a:pPr marL="457200" indent="-457200">
              <a:buFontTx/>
              <a:buAutoNum type="arabicPeriod"/>
            </a:pPr>
            <a:r>
              <a:rPr lang="ru-RU" sz="2000" kern="1200" dirty="0">
                <a:effectLst/>
                <a:latin typeface="Times New Roman" panose="02020603050405020304" pitchFamily="18" charset="0"/>
                <a:ea typeface="Times New Roman" panose="02020603050405020304" pitchFamily="18" charset="0"/>
              </a:rPr>
              <a:t>Нарушения соответствий могут наблюдаться в результате междиалектных контактов и взаимодействий — особенно часто в случаях формирования литературной нормы (или койне) на основании нескольких диалектов.</a:t>
            </a:r>
          </a:p>
          <a:p>
            <a:pPr marL="457200" indent="-457200">
              <a:buFontTx/>
              <a:buAutoNum type="arabicPeriod"/>
            </a:pPr>
            <a:endParaRPr lang="ru-RU" sz="2000" dirty="0">
              <a:latin typeface="Times New Roman" panose="02020603050405020304" pitchFamily="18" charset="0"/>
              <a:cs typeface="Times New Roman" panose="02020603050405020304" pitchFamily="18" charset="0"/>
            </a:endParaRPr>
          </a:p>
          <a:p>
            <a:pPr marL="457200" indent="-457200">
              <a:buFontTx/>
              <a:buAutoNum type="arabicPeriod"/>
            </a:pPr>
            <a:r>
              <a:rPr lang="ru-RU" sz="2000" dirty="0">
                <a:latin typeface="Times New Roman" panose="02020603050405020304" pitchFamily="18" charset="0"/>
                <a:cs typeface="Times New Roman" panose="02020603050405020304" pitchFamily="18" charset="0"/>
              </a:rPr>
              <a:t>И др.</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02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Фонетические соответствия</a:t>
            </a:r>
          </a:p>
        </p:txBody>
      </p:sp>
      <p:pic>
        <p:nvPicPr>
          <p:cNvPr id="6" name="Рисунок 5">
            <a:extLst>
              <a:ext uri="{FF2B5EF4-FFF2-40B4-BE49-F238E27FC236}">
                <a16:creationId xmlns:a16="http://schemas.microsoft.com/office/drawing/2014/main" id="{E813021D-A522-DBCB-4C6F-8E8596E768AD}"/>
              </a:ext>
            </a:extLst>
          </p:cNvPr>
          <p:cNvPicPr>
            <a:picLocks noChangeAspect="1"/>
          </p:cNvPicPr>
          <p:nvPr/>
        </p:nvPicPr>
        <p:blipFill>
          <a:blip r:embed="rId2"/>
          <a:stretch>
            <a:fillRect/>
          </a:stretch>
        </p:blipFill>
        <p:spPr>
          <a:xfrm>
            <a:off x="767408" y="1154603"/>
            <a:ext cx="10467975" cy="5524500"/>
          </a:xfrm>
          <a:prstGeom prst="rect">
            <a:avLst/>
          </a:prstGeom>
        </p:spPr>
      </p:pic>
    </p:spTree>
    <p:extLst>
      <p:ext uri="{BB962C8B-B14F-4D97-AF65-F5344CB8AC3E}">
        <p14:creationId xmlns:p14="http://schemas.microsoft.com/office/powerpoint/2010/main" val="257442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119336" y="332656"/>
            <a:ext cx="2279576" cy="62646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Исторические изменения на основе выявленных фонетических соответствий.</a:t>
            </a:r>
          </a:p>
          <a:p>
            <a:r>
              <a:rPr lang="ru-RU" sz="2400" dirty="0"/>
              <a:t>Закон передвижения согласных в германских языках («закон Гримма»)</a:t>
            </a:r>
            <a:endParaRPr lang="ru-RU" sz="2400" dirty="0">
              <a:latin typeface="Times New Roman" panose="02020603050405020304" pitchFamily="18" charset="0"/>
            </a:endParaRPr>
          </a:p>
        </p:txBody>
      </p:sp>
      <p:pic>
        <p:nvPicPr>
          <p:cNvPr id="4" name="Рисунок 3">
            <a:extLst>
              <a:ext uri="{FF2B5EF4-FFF2-40B4-BE49-F238E27FC236}">
                <a16:creationId xmlns:a16="http://schemas.microsoft.com/office/drawing/2014/main" id="{7B56D033-1A08-8A9F-2672-5F8689EDE614}"/>
              </a:ext>
            </a:extLst>
          </p:cNvPr>
          <p:cNvPicPr>
            <a:picLocks noChangeAspect="1"/>
          </p:cNvPicPr>
          <p:nvPr/>
        </p:nvPicPr>
        <p:blipFill>
          <a:blip r:embed="rId2"/>
          <a:stretch>
            <a:fillRect/>
          </a:stretch>
        </p:blipFill>
        <p:spPr>
          <a:xfrm>
            <a:off x="2639616" y="173539"/>
            <a:ext cx="9670648" cy="6858000"/>
          </a:xfrm>
          <a:prstGeom prst="rect">
            <a:avLst/>
          </a:prstGeom>
        </p:spPr>
      </p:pic>
    </p:spTree>
    <p:extLst>
      <p:ext uri="{BB962C8B-B14F-4D97-AF65-F5344CB8AC3E}">
        <p14:creationId xmlns:p14="http://schemas.microsoft.com/office/powerpoint/2010/main" val="2178507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443372" y="1124744"/>
            <a:ext cx="11305256" cy="532453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Появляются новые служебные морфемы и отмирают старые, изменяется значение и сочетаемость морфем.</a:t>
            </a:r>
          </a:p>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Алкоголик (от алкоголь (&lt; арабск.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al</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ko</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{h.}l `порошкообразная сурьма' через нем.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Alkohol</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или голл.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alkohol</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было переосмыслено как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двукорневое</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алк</a:t>
            </a:r>
            <a:r>
              <a:rPr lang="ru-RU" sz="2000" dirty="0">
                <a:latin typeface="Times New Roman" panose="02020603050405020304" pitchFamily="18" charset="0"/>
                <a:ea typeface="Times New Roman" panose="02020603050405020304" pitchFamily="18" charset="0"/>
                <a:cs typeface="Times New Roman" panose="02020603050405020304" pitchFamily="18" charset="0"/>
              </a:rPr>
              <a:t>-</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о-гол-</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ик</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В результате:  «трудоголик» (ср. англ.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workaholic</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`тж.', первый корень —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work</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`работа’), и «алкаш».</a:t>
            </a:r>
          </a:p>
          <a:p>
            <a:endPar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Процесс возникновения грамматических показателей из лексических источников, а также дальнейшее развитие этих показателей называется </a:t>
            </a:r>
            <a:r>
              <a:rPr lang="ru-RU" sz="2000" b="1" kern="1200" dirty="0" err="1">
                <a:effectLst/>
                <a:latin typeface="Times New Roman" panose="02020603050405020304" pitchFamily="18" charset="0"/>
                <a:ea typeface="Times New Roman" panose="02020603050405020304" pitchFamily="18" charset="0"/>
                <a:cs typeface="Times New Roman" panose="02020603050405020304" pitchFamily="18" charset="0"/>
              </a:rPr>
              <a:t>грамматикализацией</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(термин впервые употреблен А.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Мейе</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endParaRPr lang="ru-RU" sz="2000" dirty="0">
              <a:latin typeface="Times New Roman" panose="02020603050405020304" pitchFamily="18" charset="0"/>
              <a:ea typeface="Times New Roman" panose="02020603050405020304" pitchFamily="18" charset="0"/>
              <a:cs typeface="Times New Roman" panose="02020603050405020304" pitchFamily="18" charset="0"/>
            </a:endParaRPr>
          </a:p>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Русская частица бы в форме сослагательного наклонения (дал бы и т. п.) восходит к форме вспомогательного глагола быть (II-III л. ед. ч. аориста) в составе аналитической формы плюсквамперфекта.</a:t>
            </a:r>
          </a:p>
          <a:p>
            <a:endParaRPr lang="ru-RU" sz="2000" dirty="0">
              <a:latin typeface="Times New Roman" panose="02020603050405020304" pitchFamily="18" charset="0"/>
              <a:ea typeface="Times New Roman" panose="02020603050405020304" pitchFamily="18" charset="0"/>
              <a:cs typeface="Times New Roman" panose="02020603050405020304" pitchFamily="18" charset="0"/>
            </a:endParaRPr>
          </a:p>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Постепенное превращение английского вспомогательного глагола будущего времени в конструкции типа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He</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is</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going</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do</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it</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`он собирается сделать это' (букв. `он идет сделать это') &gt;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He's</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gonna</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do</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it</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из исходной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трехморфемной</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последовательности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go</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ing</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to</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в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нечленимую</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gonna</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с сильной морфологической и фонетической редукцией.</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Морфологические изменения</a:t>
            </a:r>
          </a:p>
        </p:txBody>
      </p:sp>
    </p:spTree>
    <p:extLst>
      <p:ext uri="{BB962C8B-B14F-4D97-AF65-F5344CB8AC3E}">
        <p14:creationId xmlns:p14="http://schemas.microsoft.com/office/powerpoint/2010/main" val="3668341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443372" y="1124744"/>
            <a:ext cx="11305256" cy="31700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Морфологические чередования: 	</a:t>
            </a:r>
          </a:p>
          <a:p>
            <a:r>
              <a:rPr lang="ru-RU" sz="2000" dirty="0">
                <a:latin typeface="Times New Roman" panose="02020603050405020304" pitchFamily="18" charset="0"/>
                <a:ea typeface="Times New Roman" panose="02020603050405020304" pitchFamily="18" charset="0"/>
                <a:cs typeface="Times New Roman" panose="02020603050405020304" pitchFamily="18" charset="0"/>
              </a:rPr>
              <a:t>п</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ек-у –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печ</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-ешь (не *пек-ешь): *пек- – более древний корень, /к/+/'е/ → /ч/.</a:t>
            </a:r>
          </a:p>
          <a:p>
            <a:endPar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Непродуктивные морфологические модели:</a:t>
            </a:r>
          </a:p>
          <a:p>
            <a:r>
              <a:rPr lang="ru-RU" sz="2000" dirty="0">
                <a:latin typeface="Times New Roman" panose="02020603050405020304" pitchFamily="18" charset="0"/>
                <a:ea typeface="Times New Roman" panose="02020603050405020304" pitchFamily="18" charset="0"/>
                <a:cs typeface="Times New Roman" panose="02020603050405020304" pitchFamily="18" charset="0"/>
              </a:rPr>
              <a:t>г</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лагольное окончание в первом лице, единственном числе, настоящем времени -у (нес-у, пек-у), но дам, ем – древние непродуктивные формы. </a:t>
            </a:r>
          </a:p>
          <a:p>
            <a:endPar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Нестандартная морфология в устойчивых словосочетаниях:</a:t>
            </a:r>
            <a:endParaRPr lang="ru-RU" sz="2000" dirty="0">
              <a:latin typeface="Times New Roman" panose="02020603050405020304" pitchFamily="18" charset="0"/>
              <a:ea typeface="Times New Roman" panose="02020603050405020304" pitchFamily="18" charset="0"/>
              <a:cs typeface="Times New Roman" panose="02020603050405020304" pitchFamily="18" charset="0"/>
            </a:endParaRPr>
          </a:p>
          <a:p>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красну</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(девицу), (на) добра (коня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садяся</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 эти формы показывают, что когда-то краткие прилагательные в русском языке склонялись.</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Морфологические изменения</a:t>
            </a:r>
          </a:p>
        </p:txBody>
      </p:sp>
    </p:spTree>
    <p:extLst>
      <p:ext uri="{BB962C8B-B14F-4D97-AF65-F5344CB8AC3E}">
        <p14:creationId xmlns:p14="http://schemas.microsoft.com/office/powerpoint/2010/main" val="141093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695400" y="1556792"/>
            <a:ext cx="11017224"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Родственные, т.е. генетически связанные между собой языки.</a:t>
            </a:r>
          </a:p>
          <a:p>
            <a:endParaRPr lang="ru-RU" sz="2000" dirty="0">
              <a:latin typeface="Times New Roman" panose="02020603050405020304" pitchFamily="18" charset="0"/>
            </a:endParaRPr>
          </a:p>
          <a:p>
            <a:r>
              <a:rPr lang="ru-RU" sz="2000" dirty="0">
                <a:latin typeface="Times New Roman" panose="02020603050405020304" pitchFamily="18" charset="0"/>
              </a:rPr>
              <a:t>Установление соотношений между родственными языками.</a:t>
            </a:r>
          </a:p>
          <a:p>
            <a:r>
              <a:rPr lang="ru-RU" sz="2000" dirty="0">
                <a:latin typeface="Times New Roman" panose="02020603050405020304" pitchFamily="18" charset="0"/>
              </a:rPr>
              <a:t>Описание их эволюции во времени и пространстве.</a:t>
            </a:r>
          </a:p>
          <a:p>
            <a:endParaRPr lang="ru-RU" sz="2000" dirty="0">
              <a:latin typeface="Times New Roman" panose="02020603050405020304" pitchFamily="18" charset="0"/>
            </a:endParaRPr>
          </a:p>
          <a:p>
            <a:r>
              <a:rPr lang="ru-RU" sz="2000" dirty="0">
                <a:latin typeface="Times New Roman" panose="02020603050405020304" pitchFamily="18" charset="0"/>
              </a:rPr>
              <a:t>Основной метод: сравнительно-исторический</a:t>
            </a:r>
          </a:p>
          <a:p>
            <a:endParaRPr lang="ru-RU" sz="2000" dirty="0">
              <a:latin typeface="Times New Roman" panose="02020603050405020304" pitchFamily="18" charset="0"/>
            </a:endParaRPr>
          </a:p>
          <a:p>
            <a:r>
              <a:rPr lang="ru-RU" sz="2000" dirty="0">
                <a:latin typeface="Times New Roman" panose="02020603050405020304" pitchFamily="18" charset="0"/>
              </a:rPr>
              <a:t>Формы исследований: сравнительно-исторические грамматики (прежде всего фонетика), этимологические словари.</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04112"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Объект сравнительно-исторического языкознания</a:t>
            </a:r>
          </a:p>
        </p:txBody>
      </p:sp>
    </p:spTree>
    <p:extLst>
      <p:ext uri="{BB962C8B-B14F-4D97-AF65-F5344CB8AC3E}">
        <p14:creationId xmlns:p14="http://schemas.microsoft.com/office/powerpoint/2010/main" val="441894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Словоизменительные (грамматические) элементы очень редко заимствуются из других языков (в отличие от лексики и словообразовательных элементов).</a:t>
            </a:r>
          </a:p>
          <a:p>
            <a:r>
              <a:rPr lang="ru-RU" sz="2000" dirty="0">
                <a:latin typeface="Times New Roman" panose="02020603050405020304" pitchFamily="18" charset="0"/>
              </a:rPr>
              <a:t>Если языки обнаруживают закономерное сходство в окончаниях, это важный довод в пользу их родства.</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Сходства в образовании грамматических форм</a:t>
            </a:r>
          </a:p>
        </p:txBody>
      </p:sp>
      <p:pic>
        <p:nvPicPr>
          <p:cNvPr id="5" name="Рисунок 4">
            <a:extLst>
              <a:ext uri="{FF2B5EF4-FFF2-40B4-BE49-F238E27FC236}">
                <a16:creationId xmlns:a16="http://schemas.microsoft.com/office/drawing/2014/main" id="{9948D162-09F9-BB0A-880C-3C89DF03CA53}"/>
              </a:ext>
            </a:extLst>
          </p:cNvPr>
          <p:cNvPicPr>
            <a:picLocks noChangeAspect="1"/>
          </p:cNvPicPr>
          <p:nvPr/>
        </p:nvPicPr>
        <p:blipFill>
          <a:blip r:embed="rId2"/>
          <a:stretch>
            <a:fillRect/>
          </a:stretch>
        </p:blipFill>
        <p:spPr>
          <a:xfrm>
            <a:off x="900111" y="3284984"/>
            <a:ext cx="10391775" cy="2533650"/>
          </a:xfrm>
          <a:prstGeom prst="rect">
            <a:avLst/>
          </a:prstGeom>
        </p:spPr>
      </p:pic>
    </p:spTree>
    <p:extLst>
      <p:ext uri="{BB962C8B-B14F-4D97-AF65-F5344CB8AC3E}">
        <p14:creationId xmlns:p14="http://schemas.microsoft.com/office/powerpoint/2010/main" val="704978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D8FD28-6FE7-23E1-3A8B-AB93F23A7A5E}"/>
              </a:ext>
            </a:extLst>
          </p:cNvPr>
          <p:cNvSpPr txBox="1"/>
          <p:nvPr/>
        </p:nvSpPr>
        <p:spPr>
          <a:xfrm>
            <a:off x="335360" y="188640"/>
            <a:ext cx="11521280" cy="655564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Даны древнеанглийские существительные, образованные от глаголов, в форме родительного падежа единственного числа и их русские переводы. Окончания отделены от основы черточкой:</a:t>
            </a:r>
          </a:p>
          <a:p>
            <a:r>
              <a:rPr lang="ru-RU" sz="2000" dirty="0">
                <a:latin typeface="Times New Roman" panose="02020603050405020304" pitchFamily="18" charset="0"/>
                <a:cs typeface="Times New Roman" panose="02020603050405020304" pitchFamily="18" charset="0"/>
              </a:rPr>
              <a:t> </a:t>
            </a:r>
          </a:p>
          <a:p>
            <a:r>
              <a:rPr lang="ru-RU" sz="2000" dirty="0" err="1">
                <a:latin typeface="Times New Roman" panose="02020603050405020304" pitchFamily="18" charset="0"/>
                <a:cs typeface="Times New Roman" panose="02020603050405020304" pitchFamily="18" charset="0"/>
              </a:rPr>
              <a:t>ryn-es</a:t>
            </a:r>
            <a:r>
              <a:rPr lang="ru-RU" sz="2000" dirty="0">
                <a:latin typeface="Times New Roman" panose="02020603050405020304" pitchFamily="18" charset="0"/>
                <a:cs typeface="Times New Roman" panose="02020603050405020304" pitchFamily="18" charset="0"/>
              </a:rPr>
              <a:t>      бег                        </a:t>
            </a:r>
          </a:p>
          <a:p>
            <a:r>
              <a:rPr lang="ru-RU" sz="2000" dirty="0" err="1">
                <a:latin typeface="Times New Roman" panose="02020603050405020304" pitchFamily="18" charset="0"/>
                <a:cs typeface="Times New Roman" panose="02020603050405020304" pitchFamily="18" charset="0"/>
              </a:rPr>
              <a:t>help</a:t>
            </a:r>
            <a:r>
              <a:rPr lang="ru-RU" sz="2000" dirty="0">
                <a:latin typeface="Times New Roman" panose="02020603050405020304" pitchFamily="18" charset="0"/>
                <a:cs typeface="Times New Roman" panose="02020603050405020304" pitchFamily="18" charset="0"/>
              </a:rPr>
              <a:t>-e      помощь                 </a:t>
            </a:r>
          </a:p>
          <a:p>
            <a:r>
              <a:rPr lang="ru-RU" sz="2000" dirty="0" err="1">
                <a:latin typeface="Times New Roman" panose="02020603050405020304" pitchFamily="18" charset="0"/>
                <a:cs typeface="Times New Roman" panose="02020603050405020304" pitchFamily="18" charset="0"/>
              </a:rPr>
              <a:t>stenc-es</a:t>
            </a:r>
            <a:r>
              <a:rPr lang="ru-RU" sz="2000" dirty="0">
                <a:latin typeface="Times New Roman" panose="02020603050405020304" pitchFamily="18" charset="0"/>
                <a:cs typeface="Times New Roman" panose="02020603050405020304" pitchFamily="18" charset="0"/>
              </a:rPr>
              <a:t>   запах   </a:t>
            </a:r>
          </a:p>
          <a:p>
            <a:r>
              <a:rPr lang="ru-RU" sz="2000" dirty="0" err="1">
                <a:latin typeface="Times New Roman" panose="02020603050405020304" pitchFamily="18" charset="0"/>
                <a:cs typeface="Times New Roman" panose="02020603050405020304" pitchFamily="18" charset="0"/>
              </a:rPr>
              <a:t>luf</a:t>
            </a:r>
            <a:r>
              <a:rPr lang="ru-RU" sz="2000" dirty="0">
                <a:latin typeface="Times New Roman" panose="02020603050405020304" pitchFamily="18" charset="0"/>
                <a:cs typeface="Times New Roman" panose="02020603050405020304" pitchFamily="18" charset="0"/>
              </a:rPr>
              <a:t>-e 	любовь                  </a:t>
            </a:r>
          </a:p>
          <a:p>
            <a:r>
              <a:rPr lang="ru-RU" sz="2000" dirty="0" err="1">
                <a:latin typeface="Times New Roman" panose="02020603050405020304" pitchFamily="18" charset="0"/>
                <a:cs typeface="Times New Roman" panose="02020603050405020304" pitchFamily="18" charset="0"/>
              </a:rPr>
              <a:t>rac</a:t>
            </a:r>
            <a:r>
              <a:rPr lang="ru-RU" sz="2000" dirty="0">
                <a:latin typeface="Times New Roman" panose="02020603050405020304" pitchFamily="18" charset="0"/>
                <a:cs typeface="Times New Roman" panose="02020603050405020304" pitchFamily="18" charset="0"/>
              </a:rPr>
              <a:t>-e        сообщение</a:t>
            </a:r>
          </a:p>
          <a:p>
            <a:r>
              <a:rPr lang="ru-RU" sz="2000" dirty="0" err="1">
                <a:latin typeface="Times New Roman" panose="02020603050405020304" pitchFamily="18" charset="0"/>
                <a:cs typeface="Times New Roman" panose="02020603050405020304" pitchFamily="18" charset="0"/>
              </a:rPr>
              <a:t>fiell-es</a:t>
            </a:r>
            <a:r>
              <a:rPr lang="ru-RU" sz="2000" dirty="0">
                <a:latin typeface="Times New Roman" panose="02020603050405020304" pitchFamily="18" charset="0"/>
                <a:cs typeface="Times New Roman" panose="02020603050405020304" pitchFamily="18" charset="0"/>
              </a:rPr>
              <a:t>     падение      </a:t>
            </a:r>
          </a:p>
          <a:p>
            <a:r>
              <a:rPr lang="ru-RU" sz="2000" dirty="0" err="1">
                <a:latin typeface="Times New Roman" panose="02020603050405020304" pitchFamily="18" charset="0"/>
                <a:cs typeface="Times New Roman" panose="02020603050405020304" pitchFamily="18" charset="0"/>
              </a:rPr>
              <a:t>wræc</a:t>
            </a:r>
            <a:r>
              <a:rPr lang="ru-RU" sz="2000" dirty="0">
                <a:latin typeface="Times New Roman" panose="02020603050405020304" pitchFamily="18" charset="0"/>
                <a:cs typeface="Times New Roman" panose="02020603050405020304" pitchFamily="18" charset="0"/>
              </a:rPr>
              <a:t>-e    месть</a:t>
            </a:r>
          </a:p>
          <a:p>
            <a:r>
              <a:rPr lang="ru-RU" sz="2000" dirty="0" err="1">
                <a:latin typeface="Times New Roman" panose="02020603050405020304" pitchFamily="18" charset="0"/>
                <a:cs typeface="Times New Roman" panose="02020603050405020304" pitchFamily="18" charset="0"/>
              </a:rPr>
              <a:t>slǣp-es</a:t>
            </a:r>
            <a:r>
              <a:rPr lang="ru-RU" sz="2000" dirty="0">
                <a:latin typeface="Times New Roman" panose="02020603050405020304" pitchFamily="18" charset="0"/>
                <a:cs typeface="Times New Roman" panose="02020603050405020304" pitchFamily="18" charset="0"/>
              </a:rPr>
              <a:t> 	сон</a:t>
            </a:r>
          </a:p>
          <a:p>
            <a:r>
              <a:rPr lang="ru-RU" sz="2000" dirty="0" err="1">
                <a:latin typeface="Times New Roman" panose="02020603050405020304" pitchFamily="18" charset="0"/>
                <a:cs typeface="Times New Roman" panose="02020603050405020304" pitchFamily="18" charset="0"/>
              </a:rPr>
              <a:t>hlynn-es</a:t>
            </a:r>
            <a:r>
              <a:rPr lang="ru-RU" sz="2000" dirty="0">
                <a:latin typeface="Times New Roman" panose="02020603050405020304" pitchFamily="18" charset="0"/>
                <a:cs typeface="Times New Roman" panose="02020603050405020304" pitchFamily="18" charset="0"/>
              </a:rPr>
              <a:t>	звук</a:t>
            </a:r>
          </a:p>
          <a:p>
            <a:r>
              <a:rPr lang="ru-RU" sz="2000" dirty="0" err="1">
                <a:latin typeface="Times New Roman" panose="02020603050405020304" pitchFamily="18" charset="0"/>
                <a:cs typeface="Times New Roman" panose="02020603050405020304" pitchFamily="18" charset="0"/>
              </a:rPr>
              <a:t>wær</a:t>
            </a:r>
            <a:r>
              <a:rPr lang="ru-RU" sz="2000" dirty="0">
                <a:latin typeface="Times New Roman" panose="02020603050405020304" pitchFamily="18" charset="0"/>
                <a:cs typeface="Times New Roman" panose="02020603050405020304" pitchFamily="18" charset="0"/>
              </a:rPr>
              <a:t>-e	договор</a:t>
            </a:r>
          </a:p>
          <a:p>
            <a:r>
              <a:rPr lang="ru-RU" sz="2000" dirty="0">
                <a:latin typeface="Times New Roman" panose="02020603050405020304" pitchFamily="18" charset="0"/>
                <a:cs typeface="Times New Roman" panose="02020603050405020304" pitchFamily="18" charset="0"/>
              </a:rPr>
              <a:t> </a:t>
            </a:r>
          </a:p>
          <a:p>
            <a:r>
              <a:rPr lang="ru-RU" sz="2000" dirty="0">
                <a:latin typeface="Times New Roman" panose="02020603050405020304" pitchFamily="18" charset="0"/>
                <a:cs typeface="Times New Roman" panose="02020603050405020304" pitchFamily="18" charset="0"/>
              </a:rPr>
              <a:t>Задание. Допишите окончания родительного падежа следующих древнеанглийских существительных:</a:t>
            </a:r>
          </a:p>
          <a:p>
            <a:r>
              <a:rPr lang="ru-RU" sz="2000" dirty="0">
                <a:latin typeface="Times New Roman" panose="02020603050405020304" pitchFamily="18" charset="0"/>
                <a:cs typeface="Times New Roman" panose="02020603050405020304" pitchFamily="18" charset="0"/>
              </a:rPr>
              <a:t> </a:t>
            </a:r>
          </a:p>
          <a:p>
            <a:r>
              <a:rPr lang="ru-RU" sz="2000" dirty="0" err="1">
                <a:latin typeface="Times New Roman" panose="02020603050405020304" pitchFamily="18" charset="0"/>
                <a:cs typeface="Times New Roman" panose="02020603050405020304" pitchFamily="18" charset="0"/>
              </a:rPr>
              <a:t>gif</a:t>
            </a:r>
            <a:r>
              <a:rPr lang="ru-RU" sz="2000" dirty="0">
                <a:latin typeface="Times New Roman" panose="02020603050405020304" pitchFamily="18" charset="0"/>
                <a:cs typeface="Times New Roman" panose="02020603050405020304" pitchFamily="18" charset="0"/>
              </a:rPr>
              <a:t>-…	дар</a:t>
            </a:r>
          </a:p>
          <a:p>
            <a:r>
              <a:rPr lang="ru-RU" sz="2000" dirty="0" err="1">
                <a:latin typeface="Times New Roman" panose="02020603050405020304" pitchFamily="18" charset="0"/>
                <a:cs typeface="Times New Roman" panose="02020603050405020304" pitchFamily="18" charset="0"/>
              </a:rPr>
              <a:t>dyn</a:t>
            </a:r>
            <a:r>
              <a:rPr lang="ru-RU" sz="2000" dirty="0">
                <a:latin typeface="Times New Roman" panose="02020603050405020304" pitchFamily="18" charset="0"/>
                <a:cs typeface="Times New Roman" panose="02020603050405020304" pitchFamily="18" charset="0"/>
              </a:rPr>
              <a:t>-...     шум                 </a:t>
            </a:r>
          </a:p>
          <a:p>
            <a:r>
              <a:rPr lang="ru-RU" sz="2000" dirty="0" err="1">
                <a:latin typeface="Times New Roman" panose="02020603050405020304" pitchFamily="18" charset="0"/>
                <a:cs typeface="Times New Roman" panose="02020603050405020304" pitchFamily="18" charset="0"/>
              </a:rPr>
              <a:t>sorg</a:t>
            </a:r>
            <a:r>
              <a:rPr lang="ru-RU" sz="2000" dirty="0">
                <a:latin typeface="Times New Roman" panose="02020603050405020304" pitchFamily="18" charset="0"/>
                <a:cs typeface="Times New Roman" panose="02020603050405020304" pitchFamily="18" charset="0"/>
              </a:rPr>
              <a:t>-...    забота</a:t>
            </a:r>
          </a:p>
          <a:p>
            <a:r>
              <a:rPr lang="ru-RU" sz="2000" dirty="0" err="1">
                <a:latin typeface="Times New Roman" panose="02020603050405020304" pitchFamily="18" charset="0"/>
                <a:cs typeface="Times New Roman" panose="02020603050405020304" pitchFamily="18" charset="0"/>
              </a:rPr>
              <a:t>strid</a:t>
            </a:r>
            <a:r>
              <a:rPr lang="ru-RU" sz="2000" dirty="0">
                <a:latin typeface="Times New Roman" panose="02020603050405020304" pitchFamily="18" charset="0"/>
                <a:cs typeface="Times New Roman" panose="02020603050405020304" pitchFamily="18" charset="0"/>
              </a:rPr>
              <a:t>-...    шаг</a:t>
            </a:r>
          </a:p>
          <a:p>
            <a:r>
              <a:rPr lang="ru-RU" sz="2000" dirty="0" err="1">
                <a:latin typeface="Times New Roman" panose="02020603050405020304" pitchFamily="18" charset="0"/>
                <a:cs typeface="Times New Roman" panose="02020603050405020304" pitchFamily="18" charset="0"/>
              </a:rPr>
              <a:t>sæc</a:t>
            </a:r>
            <a:r>
              <a:rPr lang="ru-RU" sz="2000" dirty="0">
                <a:latin typeface="Times New Roman" panose="02020603050405020304" pitchFamily="18" charset="0"/>
                <a:cs typeface="Times New Roman" panose="02020603050405020304" pitchFamily="18" charset="0"/>
              </a:rPr>
              <a:t>-...     обвинение</a:t>
            </a:r>
          </a:p>
        </p:txBody>
      </p:sp>
    </p:spTree>
    <p:extLst>
      <p:ext uri="{BB962C8B-B14F-4D97-AF65-F5344CB8AC3E}">
        <p14:creationId xmlns:p14="http://schemas.microsoft.com/office/powerpoint/2010/main" val="941129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479376" y="1268760"/>
            <a:ext cx="11305256"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При утрате падежных показателей один из допустимых в языке порядков слов начинает преобладать над всеми остальными, поскольку именно он становится основным носителем информации об актантной структуре. </a:t>
            </a:r>
          </a:p>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Таким образом происходит переход от "свободного" порядка слов (т. е. такого, который выражает прагматические характеристики высказывания, как, например, в русском и многих других индоевропейских языках) к "жесткому" (т. е. такому, который передает определенные грамматические отношения, как, например, в английском или китайском).</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Синтаксические изменения</a:t>
            </a:r>
          </a:p>
        </p:txBody>
      </p:sp>
    </p:spTree>
    <p:extLst>
      <p:ext uri="{BB962C8B-B14F-4D97-AF65-F5344CB8AC3E}">
        <p14:creationId xmlns:p14="http://schemas.microsoft.com/office/powerpoint/2010/main" val="3004712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479376" y="1268760"/>
            <a:ext cx="11305256" cy="40934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При существовании синонимов каждый идиолект может выбирать любой из них в качестве основного (остальные при этом попадают в зону понятного, но неупотребительного).</a:t>
            </a:r>
          </a:p>
          <a:p>
            <a:endParaRPr lang="ru-RU" sz="2000" dirty="0">
              <a:latin typeface="Times New Roman" panose="02020603050405020304" pitchFamily="18" charset="0"/>
              <a:ea typeface="Times New Roman" panose="02020603050405020304" pitchFamily="18" charset="0"/>
              <a:cs typeface="Times New Roman" panose="02020603050405020304" pitchFamily="18" charset="0"/>
            </a:endParaRPr>
          </a:p>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Так, в русском языке в течение длительного времени основным наименованием для органа зрения было слово </a:t>
            </a:r>
            <a:r>
              <a:rPr lang="ru-RU" sz="2000" b="1" kern="1200" dirty="0">
                <a:effectLst/>
                <a:latin typeface="Times New Roman" panose="02020603050405020304" pitchFamily="18" charset="0"/>
                <a:ea typeface="Times New Roman" panose="02020603050405020304" pitchFamily="18" charset="0"/>
                <a:cs typeface="Times New Roman" panose="02020603050405020304" pitchFamily="18" charset="0"/>
              </a:rPr>
              <a:t>око</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(унаследованное от праславянского языка). Потом появилось слово </a:t>
            </a:r>
            <a:r>
              <a:rPr lang="ru-RU" sz="2000" b="1" kern="1200" dirty="0">
                <a:effectLst/>
                <a:latin typeface="Times New Roman" panose="02020603050405020304" pitchFamily="18" charset="0"/>
                <a:ea typeface="Times New Roman" panose="02020603050405020304" pitchFamily="18" charset="0"/>
                <a:cs typeface="Times New Roman" panose="02020603050405020304" pitchFamily="18" charset="0"/>
              </a:rPr>
              <a:t>глаз</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(отсутствовавшее в праславянском; возможный его источник — слово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гласъ</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в значении `глазчатая бусина', пришедшее из герм.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glas</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`стекло’). </a:t>
            </a:r>
          </a:p>
          <a:p>
            <a:endParaRPr lang="ru-RU" sz="2000" dirty="0">
              <a:latin typeface="Times New Roman" panose="02020603050405020304" pitchFamily="18" charset="0"/>
              <a:ea typeface="Times New Roman" panose="02020603050405020304" pitchFamily="18" charset="0"/>
              <a:cs typeface="Times New Roman" panose="02020603050405020304" pitchFamily="18" charset="0"/>
            </a:endParaRPr>
          </a:p>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Пока в большинстве идиолектов слово глаз квалифицировалось как понятное, но неупотребительное (возможно, сниженное, просторечное), основным словом для `глаза' оставалось око. Когда же больше стало таких идиолектов, где в качестве основного средства выражения этого понятия стало выступать слово глаз, а слово око начало считаться чересчур высоким, неуместным в бытовой речи, понятным, но неупотребительным, произошла лексическая замена.</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Лексические изменения</a:t>
            </a:r>
          </a:p>
        </p:txBody>
      </p:sp>
    </p:spTree>
    <p:extLst>
      <p:ext uri="{BB962C8B-B14F-4D97-AF65-F5344CB8AC3E}">
        <p14:creationId xmlns:p14="http://schemas.microsoft.com/office/powerpoint/2010/main" val="1279549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0E83DF5-1D1C-779F-7F9F-B041F30A1389}"/>
              </a:ext>
            </a:extLst>
          </p:cNvPr>
          <p:cNvPicPr>
            <a:picLocks noChangeAspect="1"/>
          </p:cNvPicPr>
          <p:nvPr/>
        </p:nvPicPr>
        <p:blipFill>
          <a:blip r:embed="rId2"/>
          <a:stretch>
            <a:fillRect/>
          </a:stretch>
        </p:blipFill>
        <p:spPr>
          <a:xfrm>
            <a:off x="1775520" y="659542"/>
            <a:ext cx="8353527" cy="5538915"/>
          </a:xfrm>
          <a:prstGeom prst="rect">
            <a:avLst/>
          </a:prstGeom>
        </p:spPr>
      </p:pic>
    </p:spTree>
    <p:extLst>
      <p:ext uri="{BB962C8B-B14F-4D97-AF65-F5344CB8AC3E}">
        <p14:creationId xmlns:p14="http://schemas.microsoft.com/office/powerpoint/2010/main" val="460372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37856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42900" indent="-342900">
              <a:buFont typeface="Wingdings" panose="05000000000000000000" pitchFamily="2" charset="2"/>
              <a:buChar char="ü"/>
            </a:pPr>
            <a:r>
              <a:rPr lang="ru-RU" sz="2000" dirty="0">
                <a:latin typeface="Times New Roman" panose="02020603050405020304" pitchFamily="18" charset="0"/>
              </a:rPr>
              <a:t>Выдвижение гипотезы. Наиболее информативно обнаружение достаточно большого (не менее 10%) сходства в области базисной лексики; если это сходство подкреплено еще и грамматическими данными, гипотеза усиливается.</a:t>
            </a:r>
          </a:p>
          <a:p>
            <a:pPr marL="342900" indent="-342900">
              <a:buFont typeface="Wingdings" panose="05000000000000000000" pitchFamily="2" charset="2"/>
              <a:buChar char="ü"/>
            </a:pPr>
            <a:r>
              <a:rPr lang="ru-RU" sz="2000" dirty="0">
                <a:latin typeface="Times New Roman" panose="02020603050405020304" pitchFamily="18" charset="0"/>
              </a:rPr>
              <a:t>Установление регулярных соответствий.</a:t>
            </a:r>
          </a:p>
          <a:p>
            <a:pPr marL="342900" indent="-342900">
              <a:buFont typeface="Wingdings" panose="05000000000000000000" pitchFamily="2" charset="2"/>
              <a:buChar char="ü"/>
            </a:pPr>
            <a:r>
              <a:rPr lang="ru-RU" sz="2000" dirty="0">
                <a:latin typeface="Times New Roman" panose="02020603050405020304" pitchFamily="18" charset="0"/>
              </a:rPr>
              <a:t>Проверка совпадений в области базисной лексики на предмет наличия между ними регулярных соответствий.</a:t>
            </a:r>
          </a:p>
          <a:p>
            <a:pPr marL="342900" indent="-342900">
              <a:buFont typeface="Wingdings" panose="05000000000000000000" pitchFamily="2" charset="2"/>
              <a:buChar char="ü"/>
            </a:pPr>
            <a:r>
              <a:rPr lang="ru-RU" sz="2000" dirty="0">
                <a:latin typeface="Times New Roman" panose="02020603050405020304" pitchFamily="18" charset="0"/>
              </a:rPr>
              <a:t>Проверка регулярных соответствий в области базисной лексики статистическим критерием – если окажется, что основная часть совпадений концентрируется в менее устойчивой части базисной лексики, то налицо, скорее всего, результат заимствования, в противном случае вероятнее всего исконное языковое родство.</a:t>
            </a:r>
          </a:p>
          <a:p>
            <a:pPr marL="342900" indent="-342900">
              <a:buFont typeface="Wingdings" panose="05000000000000000000" pitchFamily="2" charset="2"/>
              <a:buChar char="ü"/>
            </a:pPr>
            <a:r>
              <a:rPr lang="ru-RU" sz="2000" dirty="0">
                <a:latin typeface="Times New Roman" panose="02020603050405020304" pitchFamily="18" charset="0"/>
              </a:rPr>
              <a:t>Если первоначальная гипотеза прошла все перечисленные стадии, родство можно считать доказанным. </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11017224"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Внешнее сравнение в процедуре установления языкового родства</a:t>
            </a:r>
          </a:p>
        </p:txBody>
      </p:sp>
    </p:spTree>
    <p:extLst>
      <p:ext uri="{BB962C8B-B14F-4D97-AF65-F5344CB8AC3E}">
        <p14:creationId xmlns:p14="http://schemas.microsoft.com/office/powerpoint/2010/main" val="3953031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В латинском языке звук </a:t>
            </a:r>
            <a:r>
              <a:rPr lang="ru-RU" sz="2000" dirty="0">
                <a:solidFill>
                  <a:srgbClr val="FF0000"/>
                </a:solidFill>
              </a:rPr>
              <a:t>[f]</a:t>
            </a:r>
            <a:r>
              <a:rPr lang="ru-RU" sz="2000" dirty="0"/>
              <a:t> в начале слова может происходить из древнего </a:t>
            </a:r>
            <a:r>
              <a:rPr lang="ru-RU" sz="2000" dirty="0">
                <a:solidFill>
                  <a:srgbClr val="FF0000"/>
                </a:solidFill>
              </a:rPr>
              <a:t>*b</a:t>
            </a:r>
            <a:r>
              <a:rPr lang="en-US" sz="2000" baseline="30000" dirty="0">
                <a:solidFill>
                  <a:srgbClr val="FF0000"/>
                </a:solidFill>
              </a:rPr>
              <a:t>h</a:t>
            </a:r>
            <a:r>
              <a:rPr lang="ru-RU" sz="2000" dirty="0"/>
              <a:t> или из </a:t>
            </a:r>
            <a:r>
              <a:rPr lang="ru-RU" sz="2000" dirty="0">
                <a:solidFill>
                  <a:srgbClr val="FF0000"/>
                </a:solidFill>
              </a:rPr>
              <a:t>*d</a:t>
            </a:r>
            <a:r>
              <a:rPr lang="en-US" sz="2000" baseline="30000" dirty="0">
                <a:solidFill>
                  <a:srgbClr val="FF0000"/>
                </a:solidFill>
              </a:rPr>
              <a:t> h</a:t>
            </a:r>
            <a:r>
              <a:rPr lang="ru-RU" sz="2000" dirty="0"/>
              <a:t>. Каково его происхождение в слове </a:t>
            </a:r>
            <a:r>
              <a:rPr lang="ru-RU" sz="2000" dirty="0" err="1">
                <a:solidFill>
                  <a:srgbClr val="FF0000"/>
                </a:solidFill>
              </a:rPr>
              <a:t>f</a:t>
            </a:r>
            <a:r>
              <a:rPr lang="ru-RU" sz="2000" dirty="0" err="1"/>
              <a:t>umus</a:t>
            </a:r>
            <a:r>
              <a:rPr lang="ru-RU" sz="2000" dirty="0"/>
              <a:t> ‘дым’? </a:t>
            </a:r>
            <a:endParaRPr lang="en-US" sz="2000" dirty="0"/>
          </a:p>
          <a:p>
            <a:endParaRPr lang="en-US" sz="2000" dirty="0"/>
          </a:p>
          <a:p>
            <a:r>
              <a:rPr lang="ru-RU" sz="2000" dirty="0"/>
              <a:t>лат. </a:t>
            </a:r>
            <a:r>
              <a:rPr lang="ru-RU" sz="2000" dirty="0" err="1">
                <a:solidFill>
                  <a:srgbClr val="FF0000"/>
                </a:solidFill>
              </a:rPr>
              <a:t>fumus</a:t>
            </a:r>
            <a:r>
              <a:rPr lang="ru-RU" sz="2000" dirty="0"/>
              <a:t> русск. </a:t>
            </a:r>
            <a:r>
              <a:rPr lang="ru-RU" sz="2000" dirty="0">
                <a:solidFill>
                  <a:srgbClr val="FF0000"/>
                </a:solidFill>
              </a:rPr>
              <a:t>дым</a:t>
            </a:r>
            <a:r>
              <a:rPr lang="ru-RU" sz="2000" dirty="0"/>
              <a:t> санскр. </a:t>
            </a:r>
            <a:r>
              <a:rPr lang="ru-RU" sz="2000" dirty="0">
                <a:solidFill>
                  <a:srgbClr val="FF0000"/>
                </a:solidFill>
              </a:rPr>
              <a:t>d</a:t>
            </a:r>
            <a:r>
              <a:rPr lang="en-US" sz="2000" baseline="30000" dirty="0">
                <a:solidFill>
                  <a:srgbClr val="FF0000"/>
                </a:solidFill>
              </a:rPr>
              <a:t> h </a:t>
            </a:r>
            <a:r>
              <a:rPr lang="ru-RU" sz="2000" dirty="0" err="1">
                <a:solidFill>
                  <a:srgbClr val="FF0000"/>
                </a:solidFill>
              </a:rPr>
              <a:t>uma</a:t>
            </a:r>
            <a:r>
              <a:rPr lang="ru-RU" sz="2000" dirty="0"/>
              <a:t>. </a:t>
            </a:r>
            <a:endParaRPr lang="ru-RU" sz="2000" dirty="0">
              <a:latin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8760296"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Внешнее сравнение в реконструкции праязыковых состояний.</a:t>
            </a:r>
          </a:p>
        </p:txBody>
      </p:sp>
      <p:sp>
        <p:nvSpPr>
          <p:cNvPr id="4" name="TextBox 3">
            <a:extLst>
              <a:ext uri="{FF2B5EF4-FFF2-40B4-BE49-F238E27FC236}">
                <a16:creationId xmlns:a16="http://schemas.microsoft.com/office/drawing/2014/main" id="{4120396F-1402-AF2E-604E-D66614047787}"/>
              </a:ext>
            </a:extLst>
          </p:cNvPr>
          <p:cNvSpPr txBox="1"/>
          <p:nvPr/>
        </p:nvSpPr>
        <p:spPr>
          <a:xfrm>
            <a:off x="587388" y="4077072"/>
            <a:ext cx="11017224"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русск. </a:t>
            </a:r>
            <a:r>
              <a:rPr lang="ru-RU" sz="2000" dirty="0">
                <a:solidFill>
                  <a:srgbClr val="FF0000"/>
                </a:solidFill>
              </a:rPr>
              <a:t>рука</a:t>
            </a:r>
            <a:r>
              <a:rPr lang="ru-RU" sz="2000" dirty="0"/>
              <a:t> польск. </a:t>
            </a:r>
            <a:r>
              <a:rPr lang="en-US" sz="2000" dirty="0" err="1">
                <a:solidFill>
                  <a:srgbClr val="FF0000"/>
                </a:solidFill>
              </a:rPr>
              <a:t>roka</a:t>
            </a:r>
            <a:r>
              <a:rPr lang="en-US" sz="2000" dirty="0">
                <a:solidFill>
                  <a:srgbClr val="FF0000"/>
                </a:solidFill>
              </a:rPr>
              <a:t> [</a:t>
            </a:r>
            <a:r>
              <a:rPr lang="en-US" sz="2000" dirty="0" err="1">
                <a:solidFill>
                  <a:srgbClr val="FF0000"/>
                </a:solidFill>
              </a:rPr>
              <a:t>ronka</a:t>
            </a:r>
            <a:r>
              <a:rPr lang="en-US" sz="2000" dirty="0">
                <a:solidFill>
                  <a:srgbClr val="FF0000"/>
                </a:solidFill>
              </a:rPr>
              <a:t>]</a:t>
            </a:r>
            <a:r>
              <a:rPr lang="en-US" sz="2000" dirty="0"/>
              <a:t> </a:t>
            </a:r>
            <a:r>
              <a:rPr lang="ru-RU" sz="2000" dirty="0" err="1"/>
              <a:t>болг</a:t>
            </a:r>
            <a:r>
              <a:rPr lang="ru-RU" sz="2000" dirty="0"/>
              <a:t>. </a:t>
            </a:r>
            <a:r>
              <a:rPr lang="ru-RU" sz="2000" dirty="0" err="1">
                <a:solidFill>
                  <a:srgbClr val="FF0000"/>
                </a:solidFill>
              </a:rPr>
              <a:t>ръка</a:t>
            </a:r>
            <a:r>
              <a:rPr lang="ru-RU" sz="2000" dirty="0"/>
              <a:t> </a:t>
            </a:r>
            <a:endParaRPr lang="en-US" sz="2000" dirty="0"/>
          </a:p>
          <a:p>
            <a:endParaRPr lang="en-US" sz="2000" dirty="0"/>
          </a:p>
          <a:p>
            <a:r>
              <a:rPr lang="ru-RU" sz="2000" dirty="0" err="1"/>
              <a:t>литовск</a:t>
            </a:r>
            <a:r>
              <a:rPr lang="ru-RU" sz="2000" dirty="0"/>
              <a:t>. </a:t>
            </a:r>
            <a:r>
              <a:rPr lang="en-US" sz="2000" dirty="0" err="1">
                <a:solidFill>
                  <a:srgbClr val="FF0000"/>
                </a:solidFill>
              </a:rPr>
              <a:t>ranka</a:t>
            </a:r>
            <a:r>
              <a:rPr lang="en-US" sz="2000" dirty="0"/>
              <a:t> ‘</a:t>
            </a:r>
            <a:r>
              <a:rPr lang="ru-RU" sz="2000" dirty="0"/>
              <a:t>рука’ – </a:t>
            </a:r>
            <a:r>
              <a:rPr lang="en-US" sz="2000" dirty="0" err="1">
                <a:solidFill>
                  <a:srgbClr val="FF0000"/>
                </a:solidFill>
              </a:rPr>
              <a:t>rinkti</a:t>
            </a:r>
            <a:r>
              <a:rPr lang="en-US" sz="2000" dirty="0">
                <a:solidFill>
                  <a:srgbClr val="FF0000"/>
                </a:solidFill>
              </a:rPr>
              <a:t> </a:t>
            </a:r>
            <a:r>
              <a:rPr lang="en-US" sz="2000" dirty="0"/>
              <a:t>‘</a:t>
            </a:r>
            <a:r>
              <a:rPr lang="ru-RU" sz="2000" dirty="0"/>
              <a:t>собирать’ </a:t>
            </a:r>
            <a:endParaRPr lang="en-US" sz="2000" dirty="0"/>
          </a:p>
          <a:p>
            <a:endParaRPr lang="en-US" sz="2000" dirty="0"/>
          </a:p>
          <a:p>
            <a:r>
              <a:rPr lang="ru-RU" sz="2000" dirty="0"/>
              <a:t>рука – ‘то, чем собирают’. </a:t>
            </a:r>
            <a:endParaRPr lang="en-US" sz="2000" dirty="0"/>
          </a:p>
          <a:p>
            <a:endParaRPr lang="en-US" sz="2000" dirty="0"/>
          </a:p>
          <a:p>
            <a:r>
              <a:rPr lang="ru-RU" sz="2000" dirty="0"/>
              <a:t>греч. </a:t>
            </a:r>
            <a:r>
              <a:rPr lang="en-US" sz="2000" dirty="0" err="1">
                <a:solidFill>
                  <a:srgbClr val="FF0000"/>
                </a:solidFill>
              </a:rPr>
              <a:t>agostos</a:t>
            </a:r>
            <a:r>
              <a:rPr lang="en-US" sz="2000" dirty="0"/>
              <a:t> ‘</a:t>
            </a:r>
            <a:r>
              <a:rPr lang="ru-RU" sz="2000" dirty="0"/>
              <a:t>кисть руки’ – </a:t>
            </a:r>
            <a:r>
              <a:rPr lang="en-US" sz="2000" dirty="0" err="1">
                <a:solidFill>
                  <a:srgbClr val="FF0000"/>
                </a:solidFill>
              </a:rPr>
              <a:t>ageiro</a:t>
            </a:r>
            <a:r>
              <a:rPr lang="en-US" sz="2000" dirty="0"/>
              <a:t> ‘</a:t>
            </a:r>
            <a:r>
              <a:rPr lang="ru-RU" sz="2000" dirty="0"/>
              <a:t>собирать’</a:t>
            </a:r>
            <a:endParaRPr lang="ru-RU" sz="2000" dirty="0">
              <a:latin typeface="Times New Roman" panose="02020603050405020304" pitchFamily="18" charset="0"/>
            </a:endParaRPr>
          </a:p>
        </p:txBody>
      </p:sp>
      <p:sp>
        <p:nvSpPr>
          <p:cNvPr id="5" name="Прямоугольник: скругленные углы 4">
            <a:extLst>
              <a:ext uri="{FF2B5EF4-FFF2-40B4-BE49-F238E27FC236}">
                <a16:creationId xmlns:a16="http://schemas.microsoft.com/office/drawing/2014/main" id="{1C396374-4ADC-BA90-8A66-17FC2ADD95BE}"/>
              </a:ext>
            </a:extLst>
          </p:cNvPr>
          <p:cNvSpPr/>
          <p:nvPr/>
        </p:nvSpPr>
        <p:spPr>
          <a:xfrm>
            <a:off x="1" y="3086049"/>
            <a:ext cx="8760296"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Внешнее сравнение в установлении первичного значения</a:t>
            </a:r>
            <a:r>
              <a:rPr lang="en-US" sz="2400" dirty="0">
                <a:latin typeface="Times New Roman" panose="02020603050405020304" pitchFamily="18" charset="0"/>
              </a:rPr>
              <a:t> </a:t>
            </a:r>
            <a:r>
              <a:rPr lang="ru-RU" sz="2400" dirty="0">
                <a:latin typeface="Times New Roman" panose="02020603050405020304" pitchFamily="18" charset="0"/>
              </a:rPr>
              <a:t>слова.</a:t>
            </a:r>
          </a:p>
        </p:txBody>
      </p:sp>
    </p:spTree>
    <p:extLst>
      <p:ext uri="{BB962C8B-B14F-4D97-AF65-F5344CB8AC3E}">
        <p14:creationId xmlns:p14="http://schemas.microsoft.com/office/powerpoint/2010/main" val="387068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119336" y="951473"/>
            <a:ext cx="11737304"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В процессе контактирования двух языков происходит смена языка в языковом сообществе.</a:t>
            </a:r>
          </a:p>
          <a:p>
            <a:endParaRPr lang="ru-RU" sz="2000" dirty="0">
              <a:latin typeface="Times New Roman" panose="02020603050405020304" pitchFamily="18" charset="0"/>
            </a:endParaRPr>
          </a:p>
          <a:p>
            <a:r>
              <a:rPr lang="ru-RU" sz="2000" dirty="0">
                <a:latin typeface="Times New Roman" panose="02020603050405020304" pitchFamily="18" charset="0"/>
              </a:rPr>
              <a:t>(1). Ситуация до иноязычного влияния: во всех ситуациях общения функционирует только один язык, он же является родным. </a:t>
            </a:r>
            <a:r>
              <a:rPr lang="ru-RU" sz="2000" i="1" dirty="0">
                <a:latin typeface="Times New Roman" panose="02020603050405020304" pitchFamily="18" charset="0"/>
              </a:rPr>
              <a:t>(ничего не произойдет)</a:t>
            </a:r>
          </a:p>
          <a:p>
            <a:r>
              <a:rPr lang="ru-RU" sz="2000" dirty="0">
                <a:latin typeface="Times New Roman" panose="02020603050405020304" pitchFamily="18" charset="0"/>
              </a:rPr>
              <a:t>(2). Начальный этап влияния: некоторые сферы общения захватывает "новый" язык, но родным и основным по-прежнему остается исконный язык. </a:t>
            </a:r>
            <a:r>
              <a:rPr lang="ru-RU" sz="2000" i="1" dirty="0">
                <a:latin typeface="Times New Roman" panose="02020603050405020304" pitchFamily="18" charset="0"/>
                <a:cs typeface="Times New Roman" panose="02020603050405020304" pitchFamily="18" charset="0"/>
              </a:rPr>
              <a:t>(</a:t>
            </a:r>
            <a:r>
              <a:rPr lang="ru-RU" sz="2000" i="1" kern="1200" dirty="0">
                <a:effectLst/>
                <a:latin typeface="Times New Roman" panose="02020603050405020304" pitchFamily="18" charset="0"/>
                <a:ea typeface="Times New Roman" panose="02020603050405020304" pitchFamily="18" charset="0"/>
                <a:cs typeface="Times New Roman" panose="02020603050405020304" pitchFamily="18" charset="0"/>
              </a:rPr>
              <a:t>В язык И проникнет некоторое количество заимствований из языка Н — те понятия, которых не было в языке И (названия одежды, утвари, элементов социального устройства носителей языка Н), а во-вторых, некоторые слова языка И могут замениться словами языка Н — это будет лексика из тех сфер, которые обслуживались языком Н (если носители языка И забудут — от долгого неупотребления — как соответствующие вещи назывались на их родном языке). Такое влияние языка Н на язык И называется </a:t>
            </a:r>
            <a:r>
              <a:rPr lang="ru-RU" sz="2000" b="1" i="1" kern="1200" dirty="0" err="1">
                <a:effectLst/>
                <a:latin typeface="Times New Roman" panose="02020603050405020304" pitchFamily="18" charset="0"/>
                <a:ea typeface="Times New Roman" panose="02020603050405020304" pitchFamily="18" charset="0"/>
                <a:cs typeface="Times New Roman" panose="02020603050405020304" pitchFamily="18" charset="0"/>
              </a:rPr>
              <a:t>суперстратным</a:t>
            </a:r>
            <a:r>
              <a:rPr lang="ru-RU" sz="2000" i="1" kern="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000" dirty="0">
              <a:latin typeface="Times New Roman" panose="02020603050405020304" pitchFamily="18" charset="0"/>
            </a:endParaRPr>
          </a:p>
          <a:p>
            <a:r>
              <a:rPr lang="ru-RU" sz="2000" dirty="0">
                <a:latin typeface="Times New Roman" panose="02020603050405020304" pitchFamily="18" charset="0"/>
              </a:rPr>
              <a:t>(3). Основным становится новый язык.</a:t>
            </a:r>
          </a:p>
          <a:p>
            <a:r>
              <a:rPr lang="ru-RU" sz="2000" dirty="0">
                <a:latin typeface="Times New Roman" panose="02020603050405020304" pitchFamily="18" charset="0"/>
              </a:rPr>
              <a:t>(4). Новый язык становится родным языком данного сообщества (пока еще — наряду с исконным языком).</a:t>
            </a:r>
          </a:p>
          <a:p>
            <a:r>
              <a:rPr lang="ru-RU" sz="2000" i="1" dirty="0">
                <a:latin typeface="Times New Roman" panose="02020603050405020304" pitchFamily="18" charset="0"/>
              </a:rPr>
              <a:t>Из языка И возникнут два языка — И{1} и И{2}. В дальнейшем различия между этими языками (И{2} и И{1}) могут (при отсутствии общения) углубляться (в разных направлениях пойдут фонетические изменения, разные лексемы подвергнутся замене — не только вследствие заимствований, но и вследствие разных сдвигов в значениях, различий в употребительности).</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Языковые контакты. Сдвиг языка</a:t>
            </a:r>
          </a:p>
        </p:txBody>
      </p:sp>
    </p:spTree>
    <p:extLst>
      <p:ext uri="{BB962C8B-B14F-4D97-AF65-F5344CB8AC3E}">
        <p14:creationId xmlns:p14="http://schemas.microsoft.com/office/powerpoint/2010/main" val="3618071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407368" y="1120676"/>
            <a:ext cx="11017224" cy="461664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(5). Исходный язык уже практически не употребляется в повседневном общении, но еще остались те люди, которые помнят его, выучив в детстве.</a:t>
            </a:r>
          </a:p>
          <a:p>
            <a:endParaRPr lang="ru-RU" sz="2000" dirty="0">
              <a:latin typeface="Times New Roman" panose="02020603050405020304" pitchFamily="18" charset="0"/>
            </a:endParaRPr>
          </a:p>
          <a:p>
            <a:r>
              <a:rPr lang="ru-RU" sz="2000" dirty="0">
                <a:latin typeface="Times New Roman" panose="02020603050405020304" pitchFamily="18" charset="0"/>
              </a:rPr>
              <a:t> </a:t>
            </a:r>
          </a:p>
          <a:p>
            <a:r>
              <a:rPr lang="ru-RU" sz="2000" kern="1200" dirty="0">
                <a:effectLst/>
                <a:latin typeface="Times New Roman" panose="02020603050405020304" pitchFamily="18" charset="0"/>
                <a:ea typeface="Times New Roman" panose="02020603050405020304" pitchFamily="18" charset="0"/>
              </a:rPr>
              <a:t>В действие вступают факторы престижа: из двух языков выбирается тот, который выгоднее</a:t>
            </a:r>
            <a:r>
              <a:rPr lang="ru-RU" sz="2400" kern="1200" dirty="0">
                <a:effectLst/>
                <a:latin typeface="Times New Roman" panose="02020603050405020304" pitchFamily="18" charset="0"/>
                <a:ea typeface="Times New Roman" panose="02020603050405020304" pitchFamily="18" charset="0"/>
              </a:rPr>
              <a:t> </a:t>
            </a:r>
            <a:r>
              <a:rPr lang="ru-RU" sz="2000" kern="1200" dirty="0">
                <a:effectLst/>
                <a:latin typeface="Times New Roman" panose="02020603050405020304" pitchFamily="18" charset="0"/>
                <a:ea typeface="Times New Roman" panose="02020603050405020304" pitchFamily="18" charset="0"/>
              </a:rPr>
              <a:t>(айны в Японии).</a:t>
            </a:r>
          </a:p>
          <a:p>
            <a:r>
              <a:rPr lang="ru-RU" sz="2000" dirty="0">
                <a:latin typeface="Times New Roman" panose="02020603050405020304" pitchFamily="18" charset="0"/>
              </a:rPr>
              <a:t>Иврит (</a:t>
            </a:r>
            <a:r>
              <a:rPr lang="ru-RU" sz="1800" kern="1200" dirty="0">
                <a:effectLst/>
                <a:latin typeface="Times New Roman" panose="02020603050405020304" pitchFamily="18" charset="0"/>
                <a:ea typeface="Times New Roman" panose="02020603050405020304" pitchFamily="18" charset="0"/>
              </a:rPr>
              <a:t>Э. Бен‑Иегуды и его сподвижников в XIX‑XX вв. Но и в этом случае полностью восстановить грамматику не удалось, синтаксис, например, претерпел сильные изменения под влиянием европейских языков, существенно преобразованной оказалась и фонетическая система).</a:t>
            </a:r>
            <a:r>
              <a:rPr lang="ru-RU" sz="2000" dirty="0">
                <a:latin typeface="Times New Roman" panose="02020603050405020304" pitchFamily="18" charset="0"/>
              </a:rPr>
              <a:t> </a:t>
            </a:r>
          </a:p>
          <a:p>
            <a:endParaRPr lang="ru-RU" sz="2000" dirty="0">
              <a:latin typeface="Times New Roman" panose="02020603050405020304" pitchFamily="18" charset="0"/>
            </a:endParaRPr>
          </a:p>
          <a:p>
            <a:r>
              <a:rPr lang="ru-RU" sz="2000" dirty="0">
                <a:latin typeface="Times New Roman" panose="02020603050405020304" pitchFamily="18" charset="0"/>
              </a:rPr>
              <a:t>(6). Исходный язык вымер.</a:t>
            </a:r>
          </a:p>
          <a:p>
            <a:r>
              <a:rPr lang="ru-RU" sz="1800" kern="1200" dirty="0">
                <a:effectLst/>
                <a:latin typeface="Times New Roman" panose="02020603050405020304" pitchFamily="18" charset="0"/>
                <a:ea typeface="Times New Roman" panose="02020603050405020304" pitchFamily="18" charset="0"/>
              </a:rPr>
              <a:t>Возможно, болгарский язык — тюрки-булгары выучили славянский язык и перешли на него, но оказалось, что получившийся идиом несколько отличается от того языка, на котором говорили этнические славяне. В дальнейшем различия между булгарским славянским диалектом и другими углублялись, и впоследствии болгарский стал отдельным славянским языком. </a:t>
            </a:r>
            <a:endParaRPr lang="ru-RU" sz="2000" dirty="0">
              <a:latin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Языковые контакты. Сдвиг языка</a:t>
            </a:r>
          </a:p>
        </p:txBody>
      </p:sp>
    </p:spTree>
    <p:extLst>
      <p:ext uri="{BB962C8B-B14F-4D97-AF65-F5344CB8AC3E}">
        <p14:creationId xmlns:p14="http://schemas.microsoft.com/office/powerpoint/2010/main" val="2775450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407368" y="1120676"/>
            <a:ext cx="11305256" cy="566308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Другой вариант развития событий: после этапа (2) наступает этап (3'), характеризующийся приблизительным равенством языков И </a:t>
            </a:r>
            <a:r>
              <a:rPr lang="ru-RU" sz="2000" dirty="0" err="1">
                <a:latin typeface="Times New Roman" panose="02020603050405020304" pitchFamily="18" charset="0"/>
              </a:rPr>
              <a:t>и</a:t>
            </a:r>
            <a:r>
              <a:rPr lang="ru-RU" sz="2000" dirty="0">
                <a:latin typeface="Times New Roman" panose="02020603050405020304" pitchFamily="18" charset="0"/>
              </a:rPr>
              <a:t> Н.</a:t>
            </a:r>
          </a:p>
          <a:p>
            <a:endParaRPr lang="ru-RU" sz="2000" dirty="0">
              <a:latin typeface="Times New Roman" panose="02020603050405020304" pitchFamily="18" charset="0"/>
            </a:endParaRPr>
          </a:p>
          <a:p>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Это — ситуация </a:t>
            </a:r>
            <a:r>
              <a:rPr lang="ru-RU" sz="2000" b="1" kern="1200" dirty="0">
                <a:effectLst/>
                <a:latin typeface="Times New Roman" panose="02020603050405020304" pitchFamily="18" charset="0"/>
                <a:ea typeface="Times New Roman" panose="02020603050405020304" pitchFamily="18" charset="0"/>
                <a:cs typeface="Times New Roman" panose="02020603050405020304" pitchFamily="18" charset="0"/>
              </a:rPr>
              <a:t>двуязычия</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(или "билингвизма"): появляются смешанные селения и даже смешанные семьи носителей языков И </a:t>
            </a:r>
            <a:r>
              <a:rPr lang="ru-RU" sz="2000" kern="1200" dirty="0" err="1">
                <a:effectLst/>
                <a:latin typeface="Times New Roman" panose="02020603050405020304" pitchFamily="18" charset="0"/>
                <a:ea typeface="Times New Roman" panose="02020603050405020304" pitchFamily="18" charset="0"/>
                <a:cs typeface="Times New Roman" panose="02020603050405020304" pitchFamily="18" charset="0"/>
              </a:rPr>
              <a:t>и</a:t>
            </a:r>
            <a:r>
              <a:rPr lang="ru-RU" sz="2000" kern="1200" dirty="0">
                <a:effectLst/>
                <a:latin typeface="Times New Roman" panose="02020603050405020304" pitchFamily="18" charset="0"/>
                <a:ea typeface="Times New Roman" panose="02020603050405020304" pitchFamily="18" charset="0"/>
                <a:cs typeface="Times New Roman" panose="02020603050405020304" pitchFamily="18" charset="0"/>
              </a:rPr>
              <a:t> Н; как следствие — все владеют с детства (= как родными) обоими языками.</a:t>
            </a:r>
            <a:endParaRPr lang="ru-RU"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ru-RU" sz="2000" dirty="0">
              <a:latin typeface="Times New Roman" panose="02020603050405020304" pitchFamily="18" charset="0"/>
            </a:endParaRPr>
          </a:p>
          <a:p>
            <a:r>
              <a:rPr lang="ru-RU" sz="2000" dirty="0">
                <a:latin typeface="Times New Roman" panose="02020603050405020304" pitchFamily="18" charset="0"/>
              </a:rPr>
              <a:t>Для следующих поколений:</a:t>
            </a:r>
          </a:p>
          <a:p>
            <a:r>
              <a:rPr lang="ru-RU" sz="1800" kern="1200" dirty="0">
                <a:effectLst/>
                <a:latin typeface="Times New Roman" panose="02020603050405020304" pitchFamily="18" charset="0"/>
                <a:ea typeface="Times New Roman" panose="02020603050405020304" pitchFamily="18" charset="0"/>
              </a:rPr>
              <a:t>Система языка, испытывающего влияние, играет роль фильтра: одни изменения пропускает, другие — нет: так, система греческого языка пропустила звонкие смычные, но не пропускает мягкие согласные; система древнерусского языка в свое время пропустила </a:t>
            </a:r>
            <a:r>
              <a:rPr lang="ru-RU" sz="1800" i="1" kern="1200" dirty="0">
                <a:effectLst/>
                <a:latin typeface="Times New Roman" panose="02020603050405020304" pitchFamily="18" charset="0"/>
                <a:ea typeface="Times New Roman" panose="02020603050405020304" pitchFamily="18" charset="0"/>
              </a:rPr>
              <a:t>ф</a:t>
            </a:r>
            <a:r>
              <a:rPr lang="ru-RU" sz="1800" kern="1200" dirty="0">
                <a:effectLst/>
                <a:latin typeface="Times New Roman" panose="02020603050405020304" pitchFamily="18" charset="0"/>
                <a:ea typeface="Times New Roman" panose="02020603050405020304" pitchFamily="18" charset="0"/>
              </a:rPr>
              <a:t> (и таким образом пара </a:t>
            </a:r>
            <a:r>
              <a:rPr lang="ru-RU" sz="1800" i="1" kern="1200" dirty="0">
                <a:effectLst/>
                <a:latin typeface="Times New Roman" panose="02020603050405020304" pitchFamily="18" charset="0"/>
                <a:ea typeface="Times New Roman" panose="02020603050405020304" pitchFamily="18" charset="0"/>
              </a:rPr>
              <a:t>в</a:t>
            </a:r>
            <a:r>
              <a:rPr lang="ru-RU" sz="1800" kern="1200" dirty="0">
                <a:effectLst/>
                <a:latin typeface="Times New Roman" panose="02020603050405020304" pitchFamily="18" charset="0"/>
                <a:ea typeface="Times New Roman" panose="02020603050405020304" pitchFamily="18" charset="0"/>
              </a:rPr>
              <a:t>‑</a:t>
            </a:r>
            <a:r>
              <a:rPr lang="ru-RU" sz="1800" i="1" kern="1200" dirty="0">
                <a:effectLst/>
                <a:latin typeface="Times New Roman" panose="02020603050405020304" pitchFamily="18" charset="0"/>
                <a:ea typeface="Times New Roman" panose="02020603050405020304" pitchFamily="18" charset="0"/>
              </a:rPr>
              <a:t>ф</a:t>
            </a:r>
            <a:r>
              <a:rPr lang="ru-RU" sz="1800" kern="1200" dirty="0">
                <a:effectLst/>
                <a:latin typeface="Times New Roman" panose="02020603050405020304" pitchFamily="18" charset="0"/>
                <a:ea typeface="Times New Roman" panose="02020603050405020304" pitchFamily="18" charset="0"/>
              </a:rPr>
              <a:t> включилась в оппозицию по звонкости/глухости), но не пропускала, например, межзубных согласных.</a:t>
            </a:r>
            <a:endParaRPr lang="ru-RU" sz="1800" dirty="0">
              <a:effectLst/>
              <a:latin typeface="Times New Roman" panose="02020603050405020304" pitchFamily="18" charset="0"/>
              <a:ea typeface="Times New Roman" panose="02020603050405020304" pitchFamily="18" charset="0"/>
            </a:endParaRPr>
          </a:p>
          <a:p>
            <a:endParaRPr lang="ru-RU" sz="2000" dirty="0">
              <a:latin typeface="Times New Roman" panose="02020603050405020304" pitchFamily="18" charset="0"/>
            </a:endParaRPr>
          </a:p>
          <a:p>
            <a:pPr indent="457200"/>
            <a:r>
              <a:rPr lang="ru-RU" sz="1800" kern="1200" dirty="0">
                <a:effectLst/>
                <a:latin typeface="Times New Roman" panose="02020603050405020304" pitchFamily="18" charset="0"/>
                <a:ea typeface="Times New Roman" panose="02020603050405020304" pitchFamily="18" charset="0"/>
              </a:rPr>
              <a:t>При сильном преобладании языка Н возможен даже полный переход на его грамматику. Так, например, в языке английских цыган практически вся грамматика — английская, ср. предложение на этом языке:</a:t>
            </a:r>
            <a:endParaRPr lang="ru-RU" sz="1800" dirty="0">
              <a:effectLst/>
              <a:latin typeface="Times New Roman" panose="02020603050405020304" pitchFamily="18" charset="0"/>
              <a:ea typeface="Times New Roman" panose="02020603050405020304" pitchFamily="18" charset="0"/>
            </a:endParaRPr>
          </a:p>
          <a:p>
            <a:pPr indent="457200"/>
            <a:r>
              <a:rPr lang="en-US" sz="1800" i="1" kern="1200" dirty="0">
                <a:effectLst/>
                <a:latin typeface="Times New Roman" panose="02020603050405020304" pitchFamily="18" charset="0"/>
                <a:ea typeface="Times New Roman" panose="02020603050405020304" pitchFamily="18" charset="0"/>
              </a:rPr>
              <a:t>Never kin a pong </a:t>
            </a:r>
            <a:r>
              <a:rPr lang="en-US" sz="1800" i="1" kern="1200" dirty="0" err="1">
                <a:effectLst/>
                <a:latin typeface="Times New Roman" panose="02020603050405020304" pitchFamily="18" charset="0"/>
                <a:ea typeface="Times New Roman" panose="02020603050405020304" pitchFamily="18" charset="0"/>
              </a:rPr>
              <a:t>dishler</a:t>
            </a:r>
            <a:r>
              <a:rPr lang="en-US" sz="1800" i="1" kern="1200" dirty="0">
                <a:effectLst/>
                <a:latin typeface="Times New Roman" panose="02020603050405020304" pitchFamily="18" charset="0"/>
                <a:ea typeface="Times New Roman" panose="02020603050405020304" pitchFamily="18" charset="0"/>
              </a:rPr>
              <a:t>, nor </a:t>
            </a:r>
            <a:r>
              <a:rPr lang="en-US" sz="1800" i="1" kern="1200" dirty="0" err="1">
                <a:effectLst/>
                <a:latin typeface="Times New Roman" panose="02020603050405020304" pitchFamily="18" charset="0"/>
                <a:ea typeface="Times New Roman" panose="02020603050405020304" pitchFamily="18" charset="0"/>
              </a:rPr>
              <a:t>lel</a:t>
            </a:r>
            <a:r>
              <a:rPr lang="en-US" sz="1800" i="1" kern="1200" dirty="0">
                <a:effectLst/>
                <a:latin typeface="Times New Roman" panose="02020603050405020304" pitchFamily="18" charset="0"/>
                <a:ea typeface="Times New Roman" panose="02020603050405020304" pitchFamily="18" charset="0"/>
              </a:rPr>
              <a:t> a </a:t>
            </a:r>
            <a:r>
              <a:rPr lang="en-US" sz="1800" i="1" kern="1200" dirty="0" err="1">
                <a:effectLst/>
                <a:latin typeface="Times New Roman" panose="02020603050405020304" pitchFamily="18" charset="0"/>
                <a:ea typeface="Times New Roman" panose="02020603050405020304" pitchFamily="18" charset="0"/>
              </a:rPr>
              <a:t>romni</a:t>
            </a:r>
            <a:r>
              <a:rPr lang="en-US" sz="1800" i="1" kern="1200" dirty="0">
                <a:effectLst/>
                <a:latin typeface="Times New Roman" panose="02020603050405020304" pitchFamily="18" charset="0"/>
                <a:ea typeface="Times New Roman" panose="02020603050405020304" pitchFamily="18" charset="0"/>
              </a:rPr>
              <a:t> by </a:t>
            </a:r>
            <a:r>
              <a:rPr lang="en-US" sz="1800" i="1" kern="1200" dirty="0" err="1">
                <a:effectLst/>
                <a:latin typeface="Times New Roman" panose="02020603050405020304" pitchFamily="18" charset="0"/>
                <a:ea typeface="Times New Roman" panose="02020603050405020304" pitchFamily="18" charset="0"/>
              </a:rPr>
              <a:t>momelidood</a:t>
            </a:r>
            <a:endParaRPr lang="ru-RU" sz="1800" dirty="0">
              <a:effectLst/>
              <a:latin typeface="Times New Roman" panose="02020603050405020304" pitchFamily="18" charset="0"/>
              <a:ea typeface="Times New Roman" panose="02020603050405020304" pitchFamily="18" charset="0"/>
            </a:endParaRPr>
          </a:p>
          <a:p>
            <a:pPr indent="457200"/>
            <a:r>
              <a:rPr lang="ru-RU" sz="1800" kern="1200" dirty="0">
                <a:effectLst/>
                <a:latin typeface="Times New Roman" panose="02020603050405020304" pitchFamily="18" charset="0"/>
                <a:ea typeface="Times New Roman" panose="02020603050405020304" pitchFamily="18" charset="0"/>
              </a:rPr>
              <a:t>`Никогда не покупай носового платка и не выбирай жену при лунном свете' [Беликов 1989, 52], — ср. англ. </a:t>
            </a:r>
            <a:r>
              <a:rPr lang="en-US" sz="1800" i="1" kern="1200" dirty="0">
                <a:effectLst/>
                <a:latin typeface="Times New Roman" panose="02020603050405020304" pitchFamily="18" charset="0"/>
                <a:ea typeface="Times New Roman" panose="02020603050405020304" pitchFamily="18" charset="0"/>
              </a:rPr>
              <a:t>Never</a:t>
            </a:r>
            <a:r>
              <a:rPr lang="en-US" sz="1800" kern="1200" dirty="0">
                <a:effectLst/>
                <a:latin typeface="Times New Roman" panose="02020603050405020304" pitchFamily="18" charset="0"/>
                <a:ea typeface="Times New Roman" panose="02020603050405020304" pitchFamily="18" charset="0"/>
              </a:rPr>
              <a:t> </a:t>
            </a:r>
            <a:r>
              <a:rPr lang="en-US" sz="1800" i="1" kern="1200" dirty="0">
                <a:effectLst/>
                <a:latin typeface="Times New Roman" panose="02020603050405020304" pitchFamily="18" charset="0"/>
                <a:ea typeface="Times New Roman" panose="02020603050405020304" pitchFamily="18" charset="0"/>
              </a:rPr>
              <a:t>buy</a:t>
            </a:r>
            <a:r>
              <a:rPr lang="en-US" sz="1800" kern="1200" dirty="0">
                <a:effectLst/>
                <a:latin typeface="Times New Roman" panose="02020603050405020304" pitchFamily="18" charset="0"/>
                <a:ea typeface="Times New Roman" panose="02020603050405020304" pitchFamily="18" charset="0"/>
              </a:rPr>
              <a:t> </a:t>
            </a:r>
            <a:r>
              <a:rPr lang="en-US" sz="1800" i="1" kern="1200" dirty="0">
                <a:effectLst/>
                <a:latin typeface="Times New Roman" panose="02020603050405020304" pitchFamily="18" charset="0"/>
                <a:ea typeface="Times New Roman" panose="02020603050405020304" pitchFamily="18" charset="0"/>
              </a:rPr>
              <a:t>a</a:t>
            </a:r>
            <a:r>
              <a:rPr lang="en-US" sz="1800" kern="1200" dirty="0">
                <a:effectLst/>
                <a:latin typeface="Times New Roman" panose="02020603050405020304" pitchFamily="18" charset="0"/>
                <a:ea typeface="Times New Roman" panose="02020603050405020304" pitchFamily="18" charset="0"/>
              </a:rPr>
              <a:t> </a:t>
            </a:r>
            <a:r>
              <a:rPr lang="en-US" sz="1800" i="1" kern="1200" dirty="0">
                <a:effectLst/>
                <a:latin typeface="Times New Roman" panose="02020603050405020304" pitchFamily="18" charset="0"/>
                <a:ea typeface="Times New Roman" panose="02020603050405020304" pitchFamily="18" charset="0"/>
              </a:rPr>
              <a:t>handkerchief</a:t>
            </a:r>
            <a:r>
              <a:rPr lang="en-US" sz="1800" kern="1200" dirty="0">
                <a:effectLst/>
                <a:latin typeface="Times New Roman" panose="02020603050405020304" pitchFamily="18" charset="0"/>
                <a:ea typeface="Times New Roman" panose="02020603050405020304" pitchFamily="18" charset="0"/>
              </a:rPr>
              <a:t> </a:t>
            </a:r>
            <a:r>
              <a:rPr lang="en-US" sz="1800" i="1" kern="1200" dirty="0">
                <a:effectLst/>
                <a:latin typeface="Times New Roman" panose="02020603050405020304" pitchFamily="18" charset="0"/>
                <a:ea typeface="Times New Roman" panose="02020603050405020304" pitchFamily="18" charset="0"/>
              </a:rPr>
              <a:t>and</a:t>
            </a:r>
            <a:r>
              <a:rPr lang="en-US" sz="1800" kern="1200" dirty="0">
                <a:effectLst/>
                <a:latin typeface="Times New Roman" panose="02020603050405020304" pitchFamily="18" charset="0"/>
                <a:ea typeface="Times New Roman" panose="02020603050405020304" pitchFamily="18" charset="0"/>
              </a:rPr>
              <a:t> </a:t>
            </a:r>
            <a:r>
              <a:rPr lang="en-US" sz="1800" i="1" kern="1200" dirty="0">
                <a:effectLst/>
                <a:latin typeface="Times New Roman" panose="02020603050405020304" pitchFamily="18" charset="0"/>
                <a:ea typeface="Times New Roman" panose="02020603050405020304" pitchFamily="18" charset="0"/>
              </a:rPr>
              <a:t>never</a:t>
            </a:r>
            <a:r>
              <a:rPr lang="en-US" sz="1800" kern="1200" dirty="0">
                <a:effectLst/>
                <a:latin typeface="Times New Roman" panose="02020603050405020304" pitchFamily="18" charset="0"/>
                <a:ea typeface="Times New Roman" panose="02020603050405020304" pitchFamily="18" charset="0"/>
              </a:rPr>
              <a:t> </a:t>
            </a:r>
            <a:r>
              <a:rPr lang="en-US" sz="1800" i="1" kern="1200" dirty="0">
                <a:effectLst/>
                <a:latin typeface="Times New Roman" panose="02020603050405020304" pitchFamily="18" charset="0"/>
                <a:ea typeface="Times New Roman" panose="02020603050405020304" pitchFamily="18" charset="0"/>
              </a:rPr>
              <a:t>pick</a:t>
            </a:r>
            <a:r>
              <a:rPr lang="en-US" sz="1800" kern="1200" dirty="0">
                <a:effectLst/>
                <a:latin typeface="Times New Roman" panose="02020603050405020304" pitchFamily="18" charset="0"/>
                <a:ea typeface="Times New Roman" panose="02020603050405020304" pitchFamily="18" charset="0"/>
              </a:rPr>
              <a:t> </a:t>
            </a:r>
            <a:r>
              <a:rPr lang="en-US" sz="1800" i="1" kern="1200" dirty="0">
                <a:effectLst/>
                <a:latin typeface="Times New Roman" panose="02020603050405020304" pitchFamily="18" charset="0"/>
                <a:ea typeface="Times New Roman" panose="02020603050405020304" pitchFamily="18" charset="0"/>
              </a:rPr>
              <a:t>a</a:t>
            </a:r>
            <a:r>
              <a:rPr lang="en-US" sz="1800" kern="1200" dirty="0">
                <a:effectLst/>
                <a:latin typeface="Times New Roman" panose="02020603050405020304" pitchFamily="18" charset="0"/>
                <a:ea typeface="Times New Roman" panose="02020603050405020304" pitchFamily="18" charset="0"/>
              </a:rPr>
              <a:t> </a:t>
            </a:r>
            <a:r>
              <a:rPr lang="en-US" sz="1800" i="1" kern="1200" dirty="0">
                <a:effectLst/>
                <a:latin typeface="Times New Roman" panose="02020603050405020304" pitchFamily="18" charset="0"/>
                <a:ea typeface="Times New Roman" panose="02020603050405020304" pitchFamily="18" charset="0"/>
              </a:rPr>
              <a:t>wife by moonlight</a:t>
            </a:r>
            <a:r>
              <a:rPr lang="en-US" sz="1800" kern="1200" dirty="0">
                <a:effectLst/>
                <a:latin typeface="Times New Roman" panose="02020603050405020304" pitchFamily="18" charset="0"/>
                <a:ea typeface="Times New Roman" panose="02020603050405020304" pitchFamily="18" charset="0"/>
              </a:rPr>
              <a:t>. </a:t>
            </a:r>
            <a:endParaRPr lang="ru-RU" sz="1800" dirty="0">
              <a:effectLst/>
              <a:latin typeface="Times New Roman" panose="02020603050405020304" pitchFamily="18" charset="0"/>
              <a:ea typeface="Times New Roman" panose="02020603050405020304" pitchFamily="18" charset="0"/>
            </a:endParaRPr>
          </a:p>
          <a:p>
            <a:endParaRPr lang="ru-RU" sz="2000" dirty="0">
              <a:latin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Языковые контакты. Сдвиг языка</a:t>
            </a:r>
          </a:p>
        </p:txBody>
      </p:sp>
    </p:spTree>
    <p:extLst>
      <p:ext uri="{BB962C8B-B14F-4D97-AF65-F5344CB8AC3E}">
        <p14:creationId xmlns:p14="http://schemas.microsoft.com/office/powerpoint/2010/main" val="260826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8" y="1412776"/>
            <a:ext cx="11017224" cy="16312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buAutoNum type="arabicPeriod"/>
            </a:pPr>
            <a:r>
              <a:rPr lang="ru-RU" sz="2000" dirty="0">
                <a:latin typeface="Times New Roman" panose="02020603050405020304" pitchFamily="18" charset="0"/>
              </a:rPr>
              <a:t>Родство языков. Нахождение языкового родства и восстановление предка родственных языков.</a:t>
            </a:r>
          </a:p>
          <a:p>
            <a:pPr marL="457200" indent="-457200">
              <a:buAutoNum type="arabicPeriod"/>
            </a:pPr>
            <a:r>
              <a:rPr lang="ru-RU" sz="2000" dirty="0">
                <a:latin typeface="Times New Roman" panose="02020603050405020304" pitchFamily="18" charset="0"/>
              </a:rPr>
              <a:t>Язык-источник – праязык. (Латынь – романские языки, санскрит – индоарийские, древнеирландский – ирландский, гэльский, мэнский). Праязыковое слово – праформа или архетип.</a:t>
            </a:r>
          </a:p>
          <a:p>
            <a:pPr marL="457200" indent="-457200">
              <a:buAutoNum type="arabicPeriod"/>
            </a:pPr>
            <a:endParaRPr lang="ru-RU" sz="2000" dirty="0">
              <a:latin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3071664"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Предмет </a:t>
            </a:r>
          </a:p>
        </p:txBody>
      </p:sp>
      <p:sp>
        <p:nvSpPr>
          <p:cNvPr id="7" name="TextBox 6">
            <a:extLst>
              <a:ext uri="{FF2B5EF4-FFF2-40B4-BE49-F238E27FC236}">
                <a16:creationId xmlns:a16="http://schemas.microsoft.com/office/drawing/2014/main" id="{881AAAB6-28B7-F6AA-0D96-27BCA983A0FE}"/>
              </a:ext>
            </a:extLst>
          </p:cNvPr>
          <p:cNvSpPr txBox="1"/>
          <p:nvPr/>
        </p:nvSpPr>
        <p:spPr>
          <a:xfrm>
            <a:off x="562955" y="3471109"/>
            <a:ext cx="11017224" cy="1015663"/>
          </a:xfrm>
          <a:prstGeom prst="rect">
            <a:avLst/>
          </a:prstGeom>
          <a:noFill/>
        </p:spPr>
        <p:txBody>
          <a:bodyPr wrap="square">
            <a:spAutoFit/>
          </a:bodyPr>
          <a:lstStyle/>
          <a:p>
            <a:pPr algn="l"/>
            <a:r>
              <a:rPr lang="ru-RU" sz="2000" b="0" i="0" dirty="0">
                <a:solidFill>
                  <a:srgbClr val="333333"/>
                </a:solidFill>
                <a:effectLst/>
                <a:latin typeface="Times New Roman" panose="02020603050405020304" pitchFamily="18" charset="0"/>
                <a:cs typeface="Times New Roman" panose="02020603050405020304" pitchFamily="18" charset="0"/>
              </a:rPr>
              <a:t>Какие из перечисленных языков родственны русскому языку?</a:t>
            </a:r>
          </a:p>
          <a:p>
            <a:pPr algn="l"/>
            <a:r>
              <a:rPr lang="ru-RU" sz="2000" b="0" i="0" dirty="0">
                <a:solidFill>
                  <a:srgbClr val="333333"/>
                </a:solidFill>
                <a:effectLst/>
                <a:latin typeface="Times New Roman" panose="02020603050405020304" pitchFamily="18" charset="0"/>
                <a:cs typeface="Times New Roman" panose="02020603050405020304" pitchFamily="18" charset="0"/>
              </a:rPr>
              <a:t>Французский, английский, сербский, литовский, эстонский, белорусский, латышский, украинский, грузинский, польский, испанский, монгольский.</a:t>
            </a:r>
          </a:p>
        </p:txBody>
      </p:sp>
    </p:spTree>
    <p:extLst>
      <p:ext uri="{BB962C8B-B14F-4D97-AF65-F5344CB8AC3E}">
        <p14:creationId xmlns:p14="http://schemas.microsoft.com/office/powerpoint/2010/main" val="1415179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263352" y="1041023"/>
            <a:ext cx="11665296" cy="55092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Язык, стихийно возникающий в условиях межэтнических контактов. В России более прочих известен кяхтинский — русско-китайский — пиджин: это тот самый язык, на котором фраза </a:t>
            </a:r>
            <a:r>
              <a:rPr lang="ru-RU" sz="2000" i="1" dirty="0">
                <a:latin typeface="Times New Roman" panose="02020603050405020304" pitchFamily="18" charset="0"/>
              </a:rPr>
              <a:t>Я тебя не понимаю</a:t>
            </a:r>
            <a:r>
              <a:rPr lang="ru-RU" sz="2000" dirty="0">
                <a:latin typeface="Times New Roman" panose="02020603050405020304" pitchFamily="18" charset="0"/>
              </a:rPr>
              <a:t> выглядит приблизительно как </a:t>
            </a:r>
            <a:r>
              <a:rPr lang="ru-RU" sz="2000" i="1" dirty="0">
                <a:latin typeface="Times New Roman" panose="02020603050405020304" pitchFamily="18" charset="0"/>
              </a:rPr>
              <a:t>Моя твоя понимай нету. </a:t>
            </a:r>
          </a:p>
          <a:p>
            <a:endParaRPr lang="ru-RU" sz="2000" dirty="0">
              <a:latin typeface="Times New Roman" panose="02020603050405020304" pitchFamily="18" charset="0"/>
            </a:endParaRPr>
          </a:p>
          <a:p>
            <a:r>
              <a:rPr lang="ru-RU" sz="2000" dirty="0">
                <a:latin typeface="Times New Roman" panose="02020603050405020304" pitchFamily="18" charset="0"/>
              </a:rPr>
              <a:t>Пиджин (от искаженного англ. </a:t>
            </a:r>
            <a:r>
              <a:rPr lang="en-US" sz="2000" dirty="0" err="1">
                <a:latin typeface="Times New Roman" panose="02020603050405020304" pitchFamily="18" charset="0"/>
              </a:rPr>
              <a:t>Buiseness</a:t>
            </a:r>
            <a:r>
              <a:rPr lang="ru-RU" sz="2000" dirty="0">
                <a:latin typeface="Times New Roman" panose="02020603050405020304" pitchFamily="18" charset="0"/>
              </a:rPr>
              <a:t>) – структурно-функциональный тип языков, не имеющих коллектива исконных носителей и развившихся путем существенного упрощения структуры языка-источника. Используются как средство межэтнического общения в среде смешанного населения.</a:t>
            </a:r>
          </a:p>
          <a:p>
            <a:endParaRPr lang="ru-RU" sz="2000" dirty="0">
              <a:latin typeface="Times New Roman" panose="02020603050405020304" pitchFamily="18" charset="0"/>
            </a:endParaRPr>
          </a:p>
          <a:p>
            <a:r>
              <a:rPr lang="ru-RU" sz="2000" dirty="0" err="1">
                <a:latin typeface="Times New Roman" panose="02020603050405020304" pitchFamily="18" charset="0"/>
              </a:rPr>
              <a:t>Пиджинизация</a:t>
            </a:r>
            <a:r>
              <a:rPr lang="ru-RU" sz="2000" dirty="0">
                <a:latin typeface="Times New Roman" panose="02020603050405020304" pitchFamily="18" charset="0"/>
              </a:rPr>
              <a:t> проявляется в разрушении и упрощении сложных грамматических моделей языка-источника, развитии </a:t>
            </a:r>
            <a:r>
              <a:rPr lang="ru-RU" sz="2000" dirty="0" err="1">
                <a:latin typeface="Times New Roman" panose="02020603050405020304" pitchFamily="18" charset="0"/>
              </a:rPr>
              <a:t>аналитизма</a:t>
            </a:r>
            <a:r>
              <a:rPr lang="ru-RU" sz="2000" dirty="0">
                <a:latin typeface="Times New Roman" panose="02020603050405020304" pitchFamily="18" charset="0"/>
              </a:rPr>
              <a:t> и изоляции, часто затрагивает фонологическую структуру – происходит исчезновение или модификация некоторых категорий звуков, разрушение тоновой системы и т.п.</a:t>
            </a:r>
          </a:p>
          <a:p>
            <a:endParaRPr lang="ru-RU" sz="2000" dirty="0">
              <a:latin typeface="Times New Roman" panose="02020603050405020304" pitchFamily="18" charset="0"/>
            </a:endParaRPr>
          </a:p>
          <a:p>
            <a:r>
              <a:rPr lang="ru-RU" sz="2000" dirty="0">
                <a:latin typeface="Times New Roman" panose="02020603050405020304" pitchFamily="18" charset="0"/>
              </a:rPr>
              <a:t>Язык для иностранца</a:t>
            </a:r>
          </a:p>
          <a:p>
            <a:endParaRPr lang="ru-RU" sz="2000" dirty="0">
              <a:latin typeface="Times New Roman" panose="02020603050405020304" pitchFamily="18" charset="0"/>
            </a:endParaRPr>
          </a:p>
          <a:p>
            <a:r>
              <a:rPr lang="ru-RU" sz="1800" kern="1200" dirty="0">
                <a:effectLst/>
                <a:latin typeface="Times New Roman" panose="02020603050405020304" pitchFamily="18" charset="0"/>
                <a:ea typeface="Times New Roman" panose="02020603050405020304" pitchFamily="18" charset="0"/>
              </a:rPr>
              <a:t>В языке для иностранца сохраняется ядро лексической и грамматической системы стандартного языка"; отличительной особенностью его является "более медленный темп речи, избегание сложных морфологических форм и синтаксических конструкций, использование перифрастических способов обозначения сложных номинационных единиц</a:t>
            </a:r>
            <a:endParaRPr lang="ru-RU" sz="2000" dirty="0">
              <a:latin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err="1">
                <a:latin typeface="Times New Roman" panose="02020603050405020304" pitchFamily="18" charset="0"/>
              </a:rPr>
              <a:t>Пиджины</a:t>
            </a:r>
            <a:r>
              <a:rPr lang="ru-RU" sz="2400" dirty="0">
                <a:latin typeface="Times New Roman" panose="02020603050405020304" pitchFamily="18" charset="0"/>
              </a:rPr>
              <a:t> и языковые контакты</a:t>
            </a:r>
          </a:p>
        </p:txBody>
      </p:sp>
    </p:spTree>
    <p:extLst>
      <p:ext uri="{BB962C8B-B14F-4D97-AF65-F5344CB8AC3E}">
        <p14:creationId xmlns:p14="http://schemas.microsoft.com/office/powerpoint/2010/main" val="727041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263352" y="1041023"/>
            <a:ext cx="11665296" cy="532453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1. Фонетика: у каждого народа своя. </a:t>
            </a:r>
          </a:p>
          <a:p>
            <a:r>
              <a:rPr lang="ru-RU" sz="2000" dirty="0">
                <a:latin typeface="Times New Roman" panose="02020603050405020304" pitchFamily="18" charset="0"/>
              </a:rPr>
              <a:t>2. Морфология: упрощена, аффиксы отсутствуют, грамматические категории выражаются лексически (например, в таймырском — русско-нганасанском — </a:t>
            </a:r>
            <a:r>
              <a:rPr lang="ru-RU" sz="2000" dirty="0" err="1">
                <a:latin typeface="Times New Roman" panose="02020603050405020304" pitchFamily="18" charset="0"/>
              </a:rPr>
              <a:t>пиджине</a:t>
            </a:r>
            <a:r>
              <a:rPr lang="ru-RU" sz="2000" dirty="0">
                <a:latin typeface="Times New Roman" panose="02020603050405020304" pitchFamily="18" charset="0"/>
              </a:rPr>
              <a:t>, так называемой "говорке", двойственное число выражалось словом оба).</a:t>
            </a:r>
          </a:p>
          <a:p>
            <a:r>
              <a:rPr lang="ru-RU" sz="2000" dirty="0">
                <a:latin typeface="Times New Roman" panose="02020603050405020304" pitchFamily="18" charset="0"/>
              </a:rPr>
              <a:t>3. Синтаксис: нестабилен, сложные конструкции отсутствуют.</a:t>
            </a:r>
          </a:p>
          <a:p>
            <a:r>
              <a:rPr lang="ru-RU" sz="2000" dirty="0">
                <a:latin typeface="Times New Roman" panose="02020603050405020304" pitchFamily="18" charset="0"/>
              </a:rPr>
              <a:t>4. Лексика: нестабильна — каждый стремится вставить в свою речь как можно больше иностранных слов.</a:t>
            </a:r>
          </a:p>
          <a:p>
            <a:endParaRPr lang="ru-RU" sz="2000" dirty="0">
              <a:latin typeface="Times New Roman" panose="02020603050405020304" pitchFamily="18" charset="0"/>
            </a:endParaRPr>
          </a:p>
          <a:p>
            <a:r>
              <a:rPr lang="ru-RU" sz="2000" dirty="0" err="1">
                <a:latin typeface="Times New Roman" panose="02020603050405020304" pitchFamily="18" charset="0"/>
              </a:rPr>
              <a:t>Пиджинизация</a:t>
            </a:r>
            <a:r>
              <a:rPr lang="ru-RU" sz="2000" dirty="0">
                <a:latin typeface="Times New Roman" panose="02020603050405020304" pitchFamily="18" charset="0"/>
              </a:rPr>
              <a:t> имеет общие черты с отмиранием языка: и в том, и в другом случае происходит "замена обязательных правил на переменные, переход "</a:t>
            </a:r>
            <a:r>
              <a:rPr lang="ru-RU" sz="2000" dirty="0" err="1">
                <a:latin typeface="Times New Roman" panose="02020603050405020304" pitchFamily="18" charset="0"/>
              </a:rPr>
              <a:t>полистилизма</a:t>
            </a:r>
            <a:r>
              <a:rPr lang="ru-RU" sz="2000" dirty="0">
                <a:latin typeface="Times New Roman" panose="02020603050405020304" pitchFamily="18" charset="0"/>
              </a:rPr>
              <a:t>" обычных языков в "</a:t>
            </a:r>
            <a:r>
              <a:rPr lang="ru-RU" sz="2000" dirty="0" err="1">
                <a:latin typeface="Times New Roman" panose="02020603050405020304" pitchFamily="18" charset="0"/>
              </a:rPr>
              <a:t>моностилизм</a:t>
            </a:r>
            <a:r>
              <a:rPr lang="ru-RU" sz="2000" dirty="0">
                <a:latin typeface="Times New Roman" panose="02020603050405020304" pitchFamily="18" charset="0"/>
              </a:rPr>
              <a:t>", т. е. утрату функциональных стилей языка" ([Вахтин 2001] со ссылкой на В. </a:t>
            </a:r>
            <a:r>
              <a:rPr lang="ru-RU" sz="2000" dirty="0" err="1">
                <a:latin typeface="Times New Roman" panose="02020603050405020304" pitchFamily="18" charset="0"/>
              </a:rPr>
              <a:t>Дресслера</a:t>
            </a:r>
            <a:r>
              <a:rPr lang="ru-RU" sz="2000" dirty="0">
                <a:latin typeface="Times New Roman" panose="02020603050405020304" pitchFamily="18" charset="0"/>
              </a:rPr>
              <a:t>).</a:t>
            </a:r>
          </a:p>
          <a:p>
            <a:endParaRPr lang="ru-RU" sz="2000" dirty="0">
              <a:latin typeface="Times New Roman" panose="02020603050405020304" pitchFamily="18" charset="0"/>
            </a:endParaRPr>
          </a:p>
          <a:p>
            <a:r>
              <a:rPr lang="ru-RU" sz="2000" dirty="0">
                <a:latin typeface="Times New Roman" panose="02020603050405020304" pitchFamily="18" charset="0"/>
              </a:rPr>
              <a:t>Стабилизация правил на всех уровнях языка происходит, </a:t>
            </a:r>
            <a:r>
              <a:rPr lang="ru-RU" sz="2000" b="1" dirty="0">
                <a:latin typeface="Times New Roman" panose="02020603050405020304" pitchFamily="18" charset="0"/>
              </a:rPr>
              <a:t>когда пиджин начинают учить как систему</a:t>
            </a:r>
            <a:r>
              <a:rPr lang="ru-RU" sz="2000" dirty="0">
                <a:latin typeface="Times New Roman" panose="02020603050405020304" pitchFamily="18" charset="0"/>
              </a:rPr>
              <a:t>. Это возможно в случае, если либо появляется третий этнос, для которого не является родным ни один из языков, на основе которых создавался пиджин, либо рождаются дети, для которых этот пиджин становится единственным родным языком (этот процесс называется </a:t>
            </a:r>
            <a:r>
              <a:rPr lang="ru-RU" sz="2000" dirty="0" err="1">
                <a:latin typeface="Times New Roman" panose="02020603050405020304" pitchFamily="18" charset="0"/>
              </a:rPr>
              <a:t>креолизацией</a:t>
            </a:r>
            <a:r>
              <a:rPr lang="ru-RU" sz="2000" dirty="0">
                <a:latin typeface="Times New Roman" panose="02020603050405020304" pitchFamily="18" charset="0"/>
              </a:rPr>
              <a:t> </a:t>
            </a:r>
            <a:r>
              <a:rPr lang="ru-RU" sz="2000" dirty="0" err="1">
                <a:latin typeface="Times New Roman" panose="02020603050405020304" pitchFamily="18" charset="0"/>
              </a:rPr>
              <a:t>пиджина</a:t>
            </a:r>
            <a:r>
              <a:rPr lang="ru-RU" sz="2000" dirty="0">
                <a:latin typeface="Times New Roman" panose="02020603050405020304" pitchFamily="18" charset="0"/>
              </a:rPr>
              <a:t> — пиджин превращается в «</a:t>
            </a:r>
            <a:r>
              <a:rPr lang="ru-RU" sz="2000" b="1" dirty="0">
                <a:latin typeface="Times New Roman" panose="02020603050405020304" pitchFamily="18" charset="0"/>
              </a:rPr>
              <a:t>креольский язык</a:t>
            </a:r>
            <a:r>
              <a:rPr lang="ru-RU" sz="2000" dirty="0">
                <a:latin typeface="Times New Roman" panose="02020603050405020304" pitchFamily="18" charset="0"/>
              </a:rPr>
              <a:t>», или «креол»)</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err="1">
                <a:latin typeface="Times New Roman" panose="02020603050405020304" pitchFamily="18" charset="0"/>
              </a:rPr>
              <a:t>Пиджины</a:t>
            </a:r>
            <a:r>
              <a:rPr lang="ru-RU" sz="2400" dirty="0">
                <a:latin typeface="Times New Roman" panose="02020603050405020304" pitchFamily="18" charset="0"/>
              </a:rPr>
              <a:t> и языковые контакты</a:t>
            </a:r>
          </a:p>
        </p:txBody>
      </p:sp>
    </p:spTree>
    <p:extLst>
      <p:ext uri="{BB962C8B-B14F-4D97-AF65-F5344CB8AC3E}">
        <p14:creationId xmlns:p14="http://schemas.microsoft.com/office/powerpoint/2010/main" val="4179045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263352" y="1041023"/>
            <a:ext cx="11665296"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Языки, участвующие в создании </a:t>
            </a:r>
            <a:r>
              <a:rPr lang="ru-RU" sz="2000" dirty="0" err="1">
                <a:latin typeface="Times New Roman" panose="02020603050405020304" pitchFamily="18" charset="0"/>
              </a:rPr>
              <a:t>пиджина</a:t>
            </a:r>
            <a:r>
              <a:rPr lang="ru-RU" sz="2000" dirty="0">
                <a:latin typeface="Times New Roman" panose="02020603050405020304" pitchFamily="18" charset="0"/>
              </a:rPr>
              <a:t> (и, соответственно, креольского языка), обычно неравноправны. </a:t>
            </a:r>
          </a:p>
          <a:p>
            <a:r>
              <a:rPr lang="ru-RU" sz="2000" dirty="0">
                <a:latin typeface="Times New Roman" panose="02020603050405020304" pitchFamily="18" charset="0"/>
              </a:rPr>
              <a:t>Один из них, занимающий господствующее положение (как, например, английский, испанский или французский по отношению к языкам негров-рабов в Америке и Океании), выступает в роли </a:t>
            </a:r>
            <a:r>
              <a:rPr lang="ru-RU" sz="2000" b="1" dirty="0">
                <a:latin typeface="Times New Roman" panose="02020603050405020304" pitchFamily="18" charset="0"/>
              </a:rPr>
              <a:t>языка-</a:t>
            </a:r>
            <a:r>
              <a:rPr lang="ru-RU" sz="2000" b="1" dirty="0" err="1">
                <a:latin typeface="Times New Roman" panose="02020603050405020304" pitchFamily="18" charset="0"/>
              </a:rPr>
              <a:t>лексификатора</a:t>
            </a:r>
            <a:r>
              <a:rPr lang="ru-RU" sz="2000" dirty="0">
                <a:latin typeface="Times New Roman" panose="02020603050405020304" pitchFamily="18" charset="0"/>
              </a:rPr>
              <a:t> — т. е. большая часть лексики формирующегося креольского языка имеет английское (испанское, французское) происхождение. Другой язык (или несколько языков), принимающий участие в образовании </a:t>
            </a:r>
            <a:r>
              <a:rPr lang="ru-RU" sz="2000" dirty="0" err="1">
                <a:latin typeface="Times New Roman" panose="02020603050405020304" pitchFamily="18" charset="0"/>
              </a:rPr>
              <a:t>пиджина</a:t>
            </a:r>
            <a:r>
              <a:rPr lang="ru-RU" sz="2000" dirty="0">
                <a:latin typeface="Times New Roman" panose="02020603050405020304" pitchFamily="18" charset="0"/>
              </a:rPr>
              <a:t>, является </a:t>
            </a:r>
            <a:r>
              <a:rPr lang="ru-RU" sz="2000" b="1" dirty="0">
                <a:latin typeface="Times New Roman" panose="02020603050405020304" pitchFamily="18" charset="0"/>
              </a:rPr>
              <a:t>субстратом</a:t>
            </a:r>
            <a:r>
              <a:rPr lang="ru-RU" sz="2000" dirty="0">
                <a:latin typeface="Times New Roman" panose="02020603050405020304" pitchFamily="18" charset="0"/>
              </a:rPr>
              <a:t>: из него пиджин черпает, помимо определенного количества заимствованных лексем, то, что, с точки зрения носителей, считается не языком, а "манерой выражаться"</a:t>
            </a:r>
          </a:p>
          <a:p>
            <a:endParaRPr lang="ru-RU" sz="2000" dirty="0">
              <a:latin typeface="Times New Roman" panose="02020603050405020304" pitchFamily="18" charset="0"/>
            </a:endParaRPr>
          </a:p>
          <a:p>
            <a:endParaRPr lang="ru-RU" sz="2000" dirty="0">
              <a:latin typeface="Times New Roman" panose="02020603050405020304" pitchFamily="18" charset="0"/>
            </a:endParaRPr>
          </a:p>
          <a:p>
            <a:r>
              <a:rPr lang="ru-RU" sz="2000" b="1" dirty="0" err="1">
                <a:latin typeface="Times New Roman" panose="02020603050405020304" pitchFamily="18" charset="0"/>
              </a:rPr>
              <a:t>Пиджины</a:t>
            </a:r>
            <a:r>
              <a:rPr lang="ru-RU" sz="2000" b="1" dirty="0">
                <a:latin typeface="Times New Roman" panose="02020603050405020304" pitchFamily="18" charset="0"/>
              </a:rPr>
              <a:t> и креольские языки могут искажать результаты сравнительно-исторических исследований</a:t>
            </a:r>
            <a:r>
              <a:rPr lang="ru-RU" sz="2000" dirty="0">
                <a:latin typeface="Times New Roman" panose="02020603050405020304" pitchFamily="18" charset="0"/>
              </a:rPr>
              <a:t>: в случае, например, вымирания языка-</a:t>
            </a:r>
            <a:r>
              <a:rPr lang="ru-RU" sz="2000" dirty="0" err="1">
                <a:latin typeface="Times New Roman" panose="02020603050405020304" pitchFamily="18" charset="0"/>
              </a:rPr>
              <a:t>лексификатора</a:t>
            </a:r>
            <a:r>
              <a:rPr lang="ru-RU" sz="2000" dirty="0">
                <a:latin typeface="Times New Roman" panose="02020603050405020304" pitchFamily="18" charset="0"/>
              </a:rPr>
              <a:t> датировка семьи, содержащей креольский язык, может оказаться несколько удревненной. Если же креольский язык постепенно сближался с языком-</a:t>
            </a:r>
            <a:r>
              <a:rPr lang="ru-RU" sz="2000" dirty="0" err="1">
                <a:latin typeface="Times New Roman" panose="02020603050405020304" pitchFamily="18" charset="0"/>
              </a:rPr>
              <a:t>лексификатором</a:t>
            </a:r>
            <a:r>
              <a:rPr lang="ru-RU" sz="2000" dirty="0">
                <a:latin typeface="Times New Roman" panose="02020603050405020304" pitchFamily="18" charset="0"/>
              </a:rPr>
              <a:t>, но, так и не слившись с ним, по каким-то причинам снова начал отдаляться, датировка дивергенции этих языков может оказаться </a:t>
            </a:r>
            <a:r>
              <a:rPr lang="ru-RU" sz="2000" dirty="0" err="1">
                <a:latin typeface="Times New Roman" panose="02020603050405020304" pitchFamily="18" charset="0"/>
              </a:rPr>
              <a:t>умоложенной</a:t>
            </a:r>
            <a:r>
              <a:rPr lang="ru-RU" sz="2000" dirty="0">
                <a:latin typeface="Times New Roman" panose="02020603050405020304" pitchFamily="18" charset="0"/>
              </a:rPr>
              <a:t>, а пара креол-</a:t>
            </a:r>
            <a:r>
              <a:rPr lang="ru-RU" sz="2000" dirty="0" err="1">
                <a:latin typeface="Times New Roman" panose="02020603050405020304" pitchFamily="18" charset="0"/>
              </a:rPr>
              <a:t>лексификатор</a:t>
            </a:r>
            <a:r>
              <a:rPr lang="ru-RU" sz="2000" dirty="0">
                <a:latin typeface="Times New Roman" panose="02020603050405020304" pitchFamily="18" charset="0"/>
              </a:rPr>
              <a:t> не может быть объединена ни с каким другим языком по методу "ближайших соседей" </a:t>
            </a:r>
          </a:p>
          <a:p>
            <a:endParaRPr lang="ru-RU" sz="2000" dirty="0">
              <a:latin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err="1">
                <a:latin typeface="Times New Roman" panose="02020603050405020304" pitchFamily="18" charset="0"/>
              </a:rPr>
              <a:t>Пиджины</a:t>
            </a:r>
            <a:r>
              <a:rPr lang="ru-RU" sz="2400" dirty="0">
                <a:latin typeface="Times New Roman" panose="02020603050405020304" pitchFamily="18" charset="0"/>
              </a:rPr>
              <a:t> и языковые контакты</a:t>
            </a:r>
          </a:p>
        </p:txBody>
      </p:sp>
    </p:spTree>
    <p:extLst>
      <p:ext uri="{BB962C8B-B14F-4D97-AF65-F5344CB8AC3E}">
        <p14:creationId xmlns:p14="http://schemas.microsoft.com/office/powerpoint/2010/main" val="326481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263352" y="1041023"/>
            <a:ext cx="11665296" cy="532453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Ток-</a:t>
            </a:r>
            <a:r>
              <a:rPr lang="ru-RU" sz="2000" dirty="0" err="1">
                <a:latin typeface="Times New Roman" panose="02020603050405020304" pitchFamily="18" charset="0"/>
              </a:rPr>
              <a:t>писин</a:t>
            </a:r>
            <a:r>
              <a:rPr lang="ru-RU" sz="2000" dirty="0">
                <a:latin typeface="Times New Roman" panose="02020603050405020304" pitchFamily="18" charset="0"/>
              </a:rPr>
              <a:t>. Креольский язык, распространён в Папуа — Новой Гвинее. Является одним из официальных языков этой страны, наряду с английским и </a:t>
            </a:r>
            <a:r>
              <a:rPr lang="ru-RU" sz="2000" dirty="0" err="1">
                <a:latin typeface="Times New Roman" panose="02020603050405020304" pitchFamily="18" charset="0"/>
              </a:rPr>
              <a:t>хири</a:t>
            </a:r>
            <a:r>
              <a:rPr lang="ru-RU" sz="2000" dirty="0">
                <a:latin typeface="Times New Roman" panose="02020603050405020304" pitchFamily="18" charset="0"/>
              </a:rPr>
              <a:t>-моту. Ток-</a:t>
            </a:r>
            <a:r>
              <a:rPr lang="ru-RU" sz="2000" dirty="0" err="1">
                <a:latin typeface="Times New Roman" panose="02020603050405020304" pitchFamily="18" charset="0"/>
              </a:rPr>
              <a:t>писин</a:t>
            </a:r>
            <a:r>
              <a:rPr lang="ru-RU" sz="2000" dirty="0">
                <a:latin typeface="Times New Roman" panose="02020603050405020304" pitchFamily="18" charset="0"/>
              </a:rPr>
              <a:t> — самый распространённый язык Папуа — Новой Гвинеи и служит средством общения для носителей более чем 700 языков, имеющихся в стране.</a:t>
            </a:r>
          </a:p>
          <a:p>
            <a:endParaRPr lang="ru-RU" sz="2000" dirty="0">
              <a:latin typeface="Times New Roman" panose="02020603050405020304" pitchFamily="18" charset="0"/>
            </a:endParaRPr>
          </a:p>
          <a:p>
            <a:r>
              <a:rPr lang="ru-RU" sz="2000" dirty="0">
                <a:latin typeface="Times New Roman" panose="02020603050405020304" pitchFamily="18" charset="0"/>
              </a:rPr>
              <a:t>Этот пиджин, сохранив большую часть английской лексики, заменил слова: </a:t>
            </a:r>
          </a:p>
          <a:p>
            <a:r>
              <a:rPr lang="en-US" sz="2000" dirty="0">
                <a:latin typeface="Times New Roman" panose="02020603050405020304" pitchFamily="18" charset="0"/>
              </a:rPr>
              <a:t>burn `</a:t>
            </a:r>
            <a:r>
              <a:rPr lang="ru-RU" sz="2000" dirty="0">
                <a:latin typeface="Times New Roman" panose="02020603050405020304" pitchFamily="18" charset="0"/>
              </a:rPr>
              <a:t>жечь' на </a:t>
            </a:r>
            <a:r>
              <a:rPr lang="en-US" sz="2000" dirty="0" err="1">
                <a:latin typeface="Times New Roman" panose="02020603050405020304" pitchFamily="18" charset="0"/>
              </a:rPr>
              <a:t>kukim</a:t>
            </a:r>
            <a:r>
              <a:rPr lang="en-US" sz="2000" dirty="0">
                <a:latin typeface="Times New Roman" panose="02020603050405020304" pitchFamily="18" charset="0"/>
              </a:rPr>
              <a:t> ( &lt; cook `</a:t>
            </a:r>
            <a:r>
              <a:rPr lang="ru-RU" sz="2000" dirty="0">
                <a:latin typeface="Times New Roman" panose="02020603050405020304" pitchFamily="18" charset="0"/>
              </a:rPr>
              <a:t>варить' + </a:t>
            </a:r>
            <a:r>
              <a:rPr lang="en-US" sz="2000" dirty="0">
                <a:latin typeface="Times New Roman" panose="02020603050405020304" pitchFamily="18" charset="0"/>
              </a:rPr>
              <a:t>him `</a:t>
            </a:r>
            <a:r>
              <a:rPr lang="ru-RU" sz="2000" dirty="0">
                <a:latin typeface="Times New Roman" panose="02020603050405020304" pitchFamily="18" charset="0"/>
              </a:rPr>
              <a:t>его’), </a:t>
            </a:r>
          </a:p>
          <a:p>
            <a:r>
              <a:rPr lang="en-US" sz="2000" dirty="0">
                <a:latin typeface="Times New Roman" panose="02020603050405020304" pitchFamily="18" charset="0"/>
              </a:rPr>
              <a:t>feather `</a:t>
            </a:r>
            <a:r>
              <a:rPr lang="ru-RU" sz="2000" dirty="0">
                <a:latin typeface="Times New Roman" panose="02020603050405020304" pitchFamily="18" charset="0"/>
              </a:rPr>
              <a:t>перо' на </a:t>
            </a:r>
            <a:r>
              <a:rPr lang="en-US" sz="2000" dirty="0">
                <a:latin typeface="Times New Roman" panose="02020603050405020304" pitchFamily="18" charset="0"/>
              </a:rPr>
              <a:t>gras </a:t>
            </a:r>
            <a:r>
              <a:rPr lang="en-US" sz="2000" dirty="0" err="1">
                <a:latin typeface="Times New Roman" panose="02020603050405020304" pitchFamily="18" charset="0"/>
              </a:rPr>
              <a:t>bilong</a:t>
            </a:r>
            <a:r>
              <a:rPr lang="en-US" sz="2000" dirty="0">
                <a:latin typeface="Times New Roman" panose="02020603050405020304" pitchFamily="18" charset="0"/>
              </a:rPr>
              <a:t> </a:t>
            </a:r>
            <a:r>
              <a:rPr lang="en-US" sz="2000" dirty="0" err="1">
                <a:latin typeface="Times New Roman" panose="02020603050405020304" pitchFamily="18" charset="0"/>
              </a:rPr>
              <a:t>pisin</a:t>
            </a:r>
            <a:r>
              <a:rPr lang="en-US" sz="2000" dirty="0">
                <a:latin typeface="Times New Roman" panose="02020603050405020304" pitchFamily="18" charset="0"/>
              </a:rPr>
              <a:t> (</a:t>
            </a:r>
            <a:r>
              <a:rPr lang="ru-RU" sz="2000" dirty="0">
                <a:latin typeface="Times New Roman" panose="02020603050405020304" pitchFamily="18" charset="0"/>
              </a:rPr>
              <a:t>букв. `трава птицы’), </a:t>
            </a:r>
          </a:p>
          <a:p>
            <a:r>
              <a:rPr lang="en-US" sz="2000" dirty="0">
                <a:latin typeface="Times New Roman" panose="02020603050405020304" pitchFamily="18" charset="0"/>
              </a:rPr>
              <a:t>hair `</a:t>
            </a:r>
            <a:r>
              <a:rPr lang="ru-RU" sz="2000" dirty="0">
                <a:latin typeface="Times New Roman" panose="02020603050405020304" pitchFamily="18" charset="0"/>
              </a:rPr>
              <a:t>волосы' на </a:t>
            </a:r>
            <a:r>
              <a:rPr lang="en-US" sz="2000" dirty="0">
                <a:latin typeface="Times New Roman" panose="02020603050405020304" pitchFamily="18" charset="0"/>
              </a:rPr>
              <a:t>gras </a:t>
            </a:r>
            <a:r>
              <a:rPr lang="en-US" sz="2000" dirty="0" err="1">
                <a:latin typeface="Times New Roman" panose="02020603050405020304" pitchFamily="18" charset="0"/>
              </a:rPr>
              <a:t>bilong</a:t>
            </a:r>
            <a:r>
              <a:rPr lang="en-US" sz="2000" dirty="0">
                <a:latin typeface="Times New Roman" panose="02020603050405020304" pitchFamily="18" charset="0"/>
              </a:rPr>
              <a:t> het (</a:t>
            </a:r>
            <a:r>
              <a:rPr lang="ru-RU" sz="2000" dirty="0">
                <a:latin typeface="Times New Roman" panose="02020603050405020304" pitchFamily="18" charset="0"/>
              </a:rPr>
              <a:t>букв. `трава головы’), </a:t>
            </a:r>
          </a:p>
          <a:p>
            <a:r>
              <a:rPr lang="en-US" sz="2000" dirty="0">
                <a:latin typeface="Times New Roman" panose="02020603050405020304" pitchFamily="18" charset="0"/>
              </a:rPr>
              <a:t>I `</a:t>
            </a:r>
            <a:r>
              <a:rPr lang="ru-RU" sz="2000" dirty="0">
                <a:latin typeface="Times New Roman" panose="02020603050405020304" pitchFamily="18" charset="0"/>
              </a:rPr>
              <a:t>я' на </a:t>
            </a:r>
            <a:r>
              <a:rPr lang="en-US" sz="2000" dirty="0">
                <a:latin typeface="Times New Roman" panose="02020603050405020304" pitchFamily="18" charset="0"/>
              </a:rPr>
              <a:t>mi (&lt; me `</a:t>
            </a:r>
            <a:r>
              <a:rPr lang="ru-RU" sz="2000" dirty="0">
                <a:latin typeface="Times New Roman" panose="02020603050405020304" pitchFamily="18" charset="0"/>
              </a:rPr>
              <a:t>меня’), </a:t>
            </a:r>
          </a:p>
          <a:p>
            <a:r>
              <a:rPr lang="en-US" sz="2000" dirty="0">
                <a:latin typeface="Times New Roman" panose="02020603050405020304" pitchFamily="18" charset="0"/>
              </a:rPr>
              <a:t>knee `</a:t>
            </a:r>
            <a:r>
              <a:rPr lang="ru-RU" sz="2000" dirty="0">
                <a:latin typeface="Times New Roman" panose="02020603050405020304" pitchFamily="18" charset="0"/>
              </a:rPr>
              <a:t>колено' на </a:t>
            </a:r>
            <a:r>
              <a:rPr lang="en-US" sz="2000" dirty="0" err="1">
                <a:latin typeface="Times New Roman" panose="02020603050405020304" pitchFamily="18" charset="0"/>
              </a:rPr>
              <a:t>skru</a:t>
            </a:r>
            <a:r>
              <a:rPr lang="en-US" sz="2000" dirty="0">
                <a:latin typeface="Times New Roman" panose="02020603050405020304" pitchFamily="18" charset="0"/>
              </a:rPr>
              <a:t> </a:t>
            </a:r>
            <a:r>
              <a:rPr lang="en-US" sz="2000" dirty="0" err="1">
                <a:latin typeface="Times New Roman" panose="02020603050405020304" pitchFamily="18" charset="0"/>
              </a:rPr>
              <a:t>bilong</a:t>
            </a:r>
            <a:r>
              <a:rPr lang="en-US" sz="2000" dirty="0">
                <a:latin typeface="Times New Roman" panose="02020603050405020304" pitchFamily="18" charset="0"/>
              </a:rPr>
              <a:t> lek (</a:t>
            </a:r>
            <a:r>
              <a:rPr lang="ru-RU" sz="2000" dirty="0">
                <a:latin typeface="Times New Roman" panose="02020603050405020304" pitchFamily="18" charset="0"/>
              </a:rPr>
              <a:t>букв. `шуруп ноги’), </a:t>
            </a:r>
          </a:p>
          <a:p>
            <a:r>
              <a:rPr lang="en-US" sz="2000" dirty="0">
                <a:latin typeface="Times New Roman" panose="02020603050405020304" pitchFamily="18" charset="0"/>
              </a:rPr>
              <a:t>lie `</a:t>
            </a:r>
            <a:r>
              <a:rPr lang="ru-RU" sz="2000" dirty="0">
                <a:latin typeface="Times New Roman" panose="02020603050405020304" pitchFamily="18" charset="0"/>
              </a:rPr>
              <a:t>лежать' на </a:t>
            </a:r>
            <a:r>
              <a:rPr lang="en-US" sz="2000" dirty="0">
                <a:latin typeface="Times New Roman" panose="02020603050405020304" pitchFamily="18" charset="0"/>
              </a:rPr>
              <a:t>slip (&lt; sleep `</a:t>
            </a:r>
            <a:r>
              <a:rPr lang="ru-RU" sz="2000" dirty="0">
                <a:latin typeface="Times New Roman" panose="02020603050405020304" pitchFamily="18" charset="0"/>
              </a:rPr>
              <a:t>спать’), </a:t>
            </a:r>
          </a:p>
          <a:p>
            <a:r>
              <a:rPr lang="en-US" sz="2000" dirty="0">
                <a:latin typeface="Times New Roman" panose="02020603050405020304" pitchFamily="18" charset="0"/>
              </a:rPr>
              <a:t>root `</a:t>
            </a:r>
            <a:r>
              <a:rPr lang="ru-RU" sz="2000" dirty="0">
                <a:latin typeface="Times New Roman" panose="02020603050405020304" pitchFamily="18" charset="0"/>
              </a:rPr>
              <a:t>корень' на </a:t>
            </a:r>
            <a:r>
              <a:rPr lang="en-US" sz="2000" dirty="0" err="1">
                <a:latin typeface="Times New Roman" panose="02020603050405020304" pitchFamily="18" charset="0"/>
              </a:rPr>
              <a:t>rop</a:t>
            </a:r>
            <a:r>
              <a:rPr lang="en-US" sz="2000" dirty="0">
                <a:latin typeface="Times New Roman" panose="02020603050405020304" pitchFamily="18" charset="0"/>
              </a:rPr>
              <a:t> (&lt; rope `</a:t>
            </a:r>
            <a:r>
              <a:rPr lang="ru-RU" sz="2000" dirty="0">
                <a:latin typeface="Times New Roman" panose="02020603050405020304" pitchFamily="18" charset="0"/>
              </a:rPr>
              <a:t>веревка’), </a:t>
            </a:r>
          </a:p>
          <a:p>
            <a:r>
              <a:rPr lang="en-US" sz="2000" dirty="0">
                <a:latin typeface="Times New Roman" panose="02020603050405020304" pitchFamily="18" charset="0"/>
              </a:rPr>
              <a:t>say `</a:t>
            </a:r>
            <a:r>
              <a:rPr lang="ru-RU" sz="2000" dirty="0">
                <a:latin typeface="Times New Roman" panose="02020603050405020304" pitchFamily="18" charset="0"/>
              </a:rPr>
              <a:t>сказать' на </a:t>
            </a:r>
            <a:r>
              <a:rPr lang="en-US" sz="2000" dirty="0">
                <a:latin typeface="Times New Roman" panose="02020603050405020304" pitchFamily="18" charset="0"/>
              </a:rPr>
              <a:t>spik (&lt; speak `</a:t>
            </a:r>
            <a:r>
              <a:rPr lang="ru-RU" sz="2000" dirty="0">
                <a:latin typeface="Times New Roman" panose="02020603050405020304" pitchFamily="18" charset="0"/>
              </a:rPr>
              <a:t>говорить’), </a:t>
            </a:r>
          </a:p>
          <a:p>
            <a:r>
              <a:rPr lang="en-US" sz="2000" dirty="0">
                <a:latin typeface="Times New Roman" panose="02020603050405020304" pitchFamily="18" charset="0"/>
              </a:rPr>
              <a:t>see `</a:t>
            </a:r>
            <a:r>
              <a:rPr lang="ru-RU" sz="2000" dirty="0">
                <a:latin typeface="Times New Roman" panose="02020603050405020304" pitchFamily="18" charset="0"/>
              </a:rPr>
              <a:t>видеть' на </a:t>
            </a:r>
            <a:r>
              <a:rPr lang="en-US" sz="2000" dirty="0" err="1">
                <a:latin typeface="Times New Roman" panose="02020603050405020304" pitchFamily="18" charset="0"/>
              </a:rPr>
              <a:t>lukim</a:t>
            </a:r>
            <a:r>
              <a:rPr lang="en-US" sz="2000" dirty="0">
                <a:latin typeface="Times New Roman" panose="02020603050405020304" pitchFamily="18" charset="0"/>
              </a:rPr>
              <a:t> (&lt; look `</a:t>
            </a:r>
            <a:r>
              <a:rPr lang="ru-RU" sz="2000" dirty="0">
                <a:latin typeface="Times New Roman" panose="02020603050405020304" pitchFamily="18" charset="0"/>
              </a:rPr>
              <a:t>смотреть' + </a:t>
            </a:r>
            <a:r>
              <a:rPr lang="en-US" sz="2000" dirty="0">
                <a:latin typeface="Times New Roman" panose="02020603050405020304" pitchFamily="18" charset="0"/>
              </a:rPr>
              <a:t>him `</a:t>
            </a:r>
            <a:r>
              <a:rPr lang="ru-RU" sz="2000" dirty="0">
                <a:latin typeface="Times New Roman" panose="02020603050405020304" pitchFamily="18" charset="0"/>
              </a:rPr>
              <a:t>его’), </a:t>
            </a:r>
          </a:p>
          <a:p>
            <a:r>
              <a:rPr lang="en-US" sz="2000" dirty="0">
                <a:latin typeface="Times New Roman" panose="02020603050405020304" pitchFamily="18" charset="0"/>
              </a:rPr>
              <a:t>warm `</a:t>
            </a:r>
            <a:r>
              <a:rPr lang="ru-RU" sz="2000" dirty="0">
                <a:latin typeface="Times New Roman" panose="02020603050405020304" pitchFamily="18" charset="0"/>
              </a:rPr>
              <a:t>теплый' на </a:t>
            </a:r>
            <a:r>
              <a:rPr lang="en-US" sz="2000" dirty="0">
                <a:latin typeface="Times New Roman" panose="02020603050405020304" pitchFamily="18" charset="0"/>
              </a:rPr>
              <a:t>hat(pela) (&lt; hot `</a:t>
            </a:r>
            <a:r>
              <a:rPr lang="ru-RU" sz="2000" dirty="0">
                <a:latin typeface="Times New Roman" panose="02020603050405020304" pitchFamily="18" charset="0"/>
              </a:rPr>
              <a:t>горячий’), </a:t>
            </a:r>
          </a:p>
          <a:p>
            <a:r>
              <a:rPr lang="en-US" sz="2000" dirty="0">
                <a:latin typeface="Times New Roman" panose="02020603050405020304" pitchFamily="18" charset="0"/>
              </a:rPr>
              <a:t>we `</a:t>
            </a:r>
            <a:r>
              <a:rPr lang="ru-RU" sz="2000" dirty="0">
                <a:latin typeface="Times New Roman" panose="02020603050405020304" pitchFamily="18" charset="0"/>
              </a:rPr>
              <a:t>мы' на </a:t>
            </a:r>
            <a:r>
              <a:rPr lang="en-US" sz="2000" dirty="0" err="1">
                <a:latin typeface="Times New Roman" panose="02020603050405020304" pitchFamily="18" charset="0"/>
              </a:rPr>
              <a:t>yumi</a:t>
            </a:r>
            <a:r>
              <a:rPr lang="en-US" sz="2000" dirty="0">
                <a:latin typeface="Times New Roman" panose="02020603050405020304" pitchFamily="18" charset="0"/>
              </a:rPr>
              <a:t> (&lt; you `</a:t>
            </a:r>
            <a:r>
              <a:rPr lang="ru-RU" sz="2000" dirty="0">
                <a:latin typeface="Times New Roman" panose="02020603050405020304" pitchFamily="18" charset="0"/>
              </a:rPr>
              <a:t>ты/вы' + </a:t>
            </a:r>
            <a:r>
              <a:rPr lang="en-US" sz="2000" dirty="0">
                <a:latin typeface="Times New Roman" panose="02020603050405020304" pitchFamily="18" charset="0"/>
              </a:rPr>
              <a:t>me `</a:t>
            </a:r>
            <a:r>
              <a:rPr lang="ru-RU" sz="2000" dirty="0">
                <a:latin typeface="Times New Roman" panose="02020603050405020304" pitchFamily="18" charset="0"/>
              </a:rPr>
              <a:t>я').</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err="1">
                <a:latin typeface="Times New Roman" panose="02020603050405020304" pitchFamily="18" charset="0"/>
              </a:rPr>
              <a:t>Пиджины</a:t>
            </a:r>
            <a:r>
              <a:rPr lang="ru-RU" sz="2400" dirty="0">
                <a:latin typeface="Times New Roman" panose="02020603050405020304" pitchFamily="18" charset="0"/>
              </a:rPr>
              <a:t> и языковые контакты</a:t>
            </a:r>
          </a:p>
        </p:txBody>
      </p:sp>
    </p:spTree>
    <p:extLst>
      <p:ext uri="{BB962C8B-B14F-4D97-AF65-F5344CB8AC3E}">
        <p14:creationId xmlns:p14="http://schemas.microsoft.com/office/powerpoint/2010/main" val="1852452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263352" y="1041023"/>
            <a:ext cx="11665296" cy="40934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Как видно, практически </a:t>
            </a:r>
            <a:r>
              <a:rPr lang="ru-RU" sz="2000" b="1" dirty="0">
                <a:latin typeface="Times New Roman" panose="02020603050405020304" pitchFamily="18" charset="0"/>
              </a:rPr>
              <a:t>моментально в </a:t>
            </a:r>
            <a:r>
              <a:rPr lang="ru-RU" sz="2000" b="1" dirty="0" err="1">
                <a:latin typeface="Times New Roman" panose="02020603050405020304" pitchFamily="18" charset="0"/>
              </a:rPr>
              <a:t>пиджине</a:t>
            </a:r>
            <a:r>
              <a:rPr lang="ru-RU" sz="2000" b="1" dirty="0">
                <a:latin typeface="Times New Roman" panose="02020603050405020304" pitchFamily="18" charset="0"/>
              </a:rPr>
              <a:t> происходит массовая замена лексики</a:t>
            </a:r>
            <a:r>
              <a:rPr lang="ru-RU" sz="2000" dirty="0">
                <a:latin typeface="Times New Roman" panose="02020603050405020304" pitchFamily="18" charset="0"/>
              </a:rPr>
              <a:t>, которая в обычном случае заняла бы несколько сот лет. </a:t>
            </a:r>
          </a:p>
          <a:p>
            <a:endParaRPr lang="ru-RU" sz="2000" dirty="0">
              <a:latin typeface="Times New Roman" panose="02020603050405020304" pitchFamily="18" charset="0"/>
            </a:endParaRPr>
          </a:p>
          <a:p>
            <a:r>
              <a:rPr lang="ru-RU" sz="2000" dirty="0">
                <a:latin typeface="Times New Roman" panose="02020603050405020304" pitchFamily="18" charset="0"/>
              </a:rPr>
              <a:t>При попытке построения генеалогического древа германских языков совместно с ток-</a:t>
            </a:r>
            <a:r>
              <a:rPr lang="ru-RU" sz="2000" dirty="0" err="1">
                <a:latin typeface="Times New Roman" panose="02020603050405020304" pitchFamily="18" charset="0"/>
              </a:rPr>
              <a:t>писином</a:t>
            </a:r>
            <a:r>
              <a:rPr lang="ru-RU" sz="2000" dirty="0">
                <a:latin typeface="Times New Roman" panose="02020603050405020304" pitchFamily="18" charset="0"/>
              </a:rPr>
              <a:t> последний выделяется в отдельную ветвь, </a:t>
            </a:r>
            <a:r>
              <a:rPr lang="ru-RU" sz="2000" b="1" dirty="0" err="1">
                <a:latin typeface="Times New Roman" panose="02020603050405020304" pitchFamily="18" charset="0"/>
              </a:rPr>
              <a:t>удревняющую</a:t>
            </a:r>
            <a:r>
              <a:rPr lang="ru-RU" sz="2000" b="1" dirty="0">
                <a:latin typeface="Times New Roman" panose="02020603050405020304" pitchFamily="18" charset="0"/>
              </a:rPr>
              <a:t> общегерманское единство на 700-800 лет </a:t>
            </a:r>
            <a:r>
              <a:rPr lang="ru-RU" sz="2000" dirty="0">
                <a:latin typeface="Times New Roman" panose="02020603050405020304" pitchFamily="18" charset="0"/>
              </a:rPr>
              <a:t>(средний процент совпадений со всеми германскими языками, кроме английского, — около 60%). </a:t>
            </a:r>
          </a:p>
          <a:p>
            <a:endParaRPr lang="ru-RU" sz="2000" dirty="0">
              <a:latin typeface="Times New Roman" panose="02020603050405020304" pitchFamily="18" charset="0"/>
            </a:endParaRPr>
          </a:p>
          <a:p>
            <a:r>
              <a:rPr lang="ru-RU" sz="2000" dirty="0">
                <a:latin typeface="Times New Roman" panose="02020603050405020304" pitchFamily="18" charset="0"/>
              </a:rPr>
              <a:t>При этом он сохраняет специфическую близость с английским языком (81% совпадений), хотя и не образует с ним отдельной подгруппы (к английскому языку ближе оказывается голландский — 84% совпадений). </a:t>
            </a:r>
          </a:p>
          <a:p>
            <a:endParaRPr lang="ru-RU" sz="2000" dirty="0">
              <a:latin typeface="Times New Roman" panose="02020603050405020304" pitchFamily="18" charset="0"/>
            </a:endParaRPr>
          </a:p>
          <a:p>
            <a:r>
              <a:rPr lang="ru-RU" sz="2000" dirty="0">
                <a:latin typeface="Times New Roman" panose="02020603050405020304" pitchFamily="18" charset="0"/>
              </a:rPr>
              <a:t>Таким образом, при незнании реальной ситуации близость английского и </a:t>
            </a:r>
            <a:r>
              <a:rPr lang="ru-RU" sz="2000" dirty="0" err="1">
                <a:latin typeface="Times New Roman" panose="02020603050405020304" pitchFamily="18" charset="0"/>
              </a:rPr>
              <a:t>токписина</a:t>
            </a:r>
            <a:r>
              <a:rPr lang="ru-RU" sz="2000" dirty="0">
                <a:latin typeface="Times New Roman" panose="02020603050405020304" pitchFamily="18" charset="0"/>
              </a:rPr>
              <a:t> выглядит как результат интенсивных вторичных контактов "заметно родственных" языков.</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err="1">
                <a:latin typeface="Times New Roman" panose="02020603050405020304" pitchFamily="18" charset="0"/>
              </a:rPr>
              <a:t>Пиджины</a:t>
            </a:r>
            <a:r>
              <a:rPr lang="ru-RU" sz="2400" dirty="0">
                <a:latin typeface="Times New Roman" panose="02020603050405020304" pitchFamily="18" charset="0"/>
              </a:rPr>
              <a:t> и языковые контакты</a:t>
            </a:r>
          </a:p>
        </p:txBody>
      </p:sp>
    </p:spTree>
    <p:extLst>
      <p:ext uri="{BB962C8B-B14F-4D97-AF65-F5344CB8AC3E}">
        <p14:creationId xmlns:p14="http://schemas.microsoft.com/office/powerpoint/2010/main" val="4029280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263352" y="1041023"/>
            <a:ext cx="11665296"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Заимствование значительного количества лексики из одного языка в другой приводит к возникновению между этими языками регулярных фонетических соответствий. Поэтому при установлении и доказательстве языкового родства очень важно уметь отличать заимствования от исконно родственных слов.</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Заимствования</a:t>
            </a:r>
          </a:p>
        </p:txBody>
      </p:sp>
      <p:sp>
        <p:nvSpPr>
          <p:cNvPr id="5" name="TextBox 4">
            <a:extLst>
              <a:ext uri="{FF2B5EF4-FFF2-40B4-BE49-F238E27FC236}">
                <a16:creationId xmlns:a16="http://schemas.microsoft.com/office/drawing/2014/main" id="{15ABD616-0690-933B-EA66-FE627B4D1F77}"/>
              </a:ext>
            </a:extLst>
          </p:cNvPr>
          <p:cNvSpPr txBox="1"/>
          <p:nvPr/>
        </p:nvSpPr>
        <p:spPr>
          <a:xfrm>
            <a:off x="263352" y="2596207"/>
            <a:ext cx="11665296" cy="40934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Условия, необходимые для заимствований:</a:t>
            </a:r>
          </a:p>
          <a:p>
            <a:pPr marL="457200" indent="-457200">
              <a:buAutoNum type="arabicParenR"/>
            </a:pPr>
            <a:r>
              <a:rPr lang="ru-RU" sz="2000" dirty="0">
                <a:latin typeface="Times New Roman" panose="02020603050405020304" pitchFamily="18" charset="0"/>
                <a:cs typeface="Times New Roman" panose="02020603050405020304" pitchFamily="18" charset="0"/>
              </a:rPr>
              <a:t>Должны быть свидетельства того, что </a:t>
            </a:r>
            <a:r>
              <a:rPr lang="ru-RU" sz="2000" b="1" dirty="0">
                <a:latin typeface="Times New Roman" panose="02020603050405020304" pitchFamily="18" charset="0"/>
                <a:cs typeface="Times New Roman" panose="02020603050405020304" pitchFamily="18" charset="0"/>
              </a:rPr>
              <a:t>язык</a:t>
            </a:r>
            <a:r>
              <a:rPr lang="ru-RU" sz="2000" dirty="0">
                <a:latin typeface="Times New Roman" panose="02020603050405020304" pitchFamily="18" charset="0"/>
                <a:cs typeface="Times New Roman" panose="02020603050405020304" pitchFamily="18" charset="0"/>
              </a:rPr>
              <a:t>, из которого пришло рассматриваемое слово, </a:t>
            </a:r>
            <a:r>
              <a:rPr lang="ru-RU" sz="2000" b="1" dirty="0">
                <a:latin typeface="Times New Roman" panose="02020603050405020304" pitchFamily="18" charset="0"/>
                <a:cs typeface="Times New Roman" panose="02020603050405020304" pitchFamily="18" charset="0"/>
              </a:rPr>
              <a:t>контактировал (или мог контактировать) с данным</a:t>
            </a:r>
            <a:r>
              <a:rPr lang="ru-RU" sz="2000" dirty="0">
                <a:latin typeface="Times New Roman" panose="02020603050405020304" pitchFamily="18" charset="0"/>
                <a:cs typeface="Times New Roman" panose="02020603050405020304" pitchFamily="18" charset="0"/>
              </a:rPr>
              <a:t>. </a:t>
            </a:r>
            <a:r>
              <a:rPr lang="ru-RU" sz="2000" kern="1200" dirty="0">
                <a:effectLst/>
                <a:latin typeface="Times New Roman" panose="02020603050405020304" pitchFamily="18" charset="0"/>
                <a:ea typeface="Times New Roman" panose="02020603050405020304" pitchFamily="18" charset="0"/>
              </a:rPr>
              <a:t>Ацтекское слово </a:t>
            </a:r>
            <a:r>
              <a:rPr lang="ru-RU" sz="2000" i="1" kern="1200" dirty="0" err="1">
                <a:effectLst/>
                <a:latin typeface="Times New Roman" panose="02020603050405020304" pitchFamily="18" charset="0"/>
                <a:ea typeface="Times New Roman" panose="02020603050405020304" pitchFamily="18" charset="0"/>
              </a:rPr>
              <a:t>теотль</a:t>
            </a:r>
            <a:r>
              <a:rPr lang="ru-RU" sz="2000" kern="1200" dirty="0">
                <a:effectLst/>
                <a:latin typeface="Times New Roman" panose="02020603050405020304" pitchFamily="18" charset="0"/>
                <a:ea typeface="Times New Roman" panose="02020603050405020304" pitchFamily="18" charset="0"/>
              </a:rPr>
              <a:t> `бог' очень похоже на древнегреческое {</a:t>
            </a:r>
            <a:r>
              <a:rPr lang="ru-RU" sz="2000" kern="1200" dirty="0" err="1">
                <a:effectLst/>
                <a:latin typeface="Times New Roman" panose="02020603050405020304" pitchFamily="18" charset="0"/>
                <a:ea typeface="Times New Roman" panose="02020603050405020304" pitchFamily="18" charset="0"/>
              </a:rPr>
              <a:t>theos</a:t>
            </a:r>
            <a:r>
              <a:rPr lang="ru-RU" sz="2000" kern="1200" dirty="0">
                <a:effectLst/>
                <a:latin typeface="Times New Roman" panose="02020603050405020304" pitchFamily="18" charset="0"/>
                <a:ea typeface="Times New Roman" panose="02020603050405020304" pitchFamily="18" charset="0"/>
              </a:rPr>
              <a:t>} [</a:t>
            </a:r>
            <a:r>
              <a:rPr lang="ru-RU" sz="2000" kern="1200" dirty="0" err="1">
                <a:effectLst/>
                <a:latin typeface="Times New Roman" panose="02020603050405020304" pitchFamily="18" charset="0"/>
                <a:ea typeface="Times New Roman" panose="02020603050405020304" pitchFamily="18" charset="0"/>
              </a:rPr>
              <a:t>тхеос</a:t>
            </a:r>
            <a:r>
              <a:rPr lang="ru-RU" sz="2000" kern="1200" dirty="0">
                <a:effectLst/>
                <a:latin typeface="Times New Roman" panose="02020603050405020304" pitchFamily="18" charset="0"/>
                <a:ea typeface="Times New Roman" panose="02020603050405020304" pitchFamily="18" charset="0"/>
              </a:rPr>
              <a:t>] с тем же значением, однако никаких данных о контактах между античной Грецией и Южной Америкой до настоящего времени не получено.</a:t>
            </a:r>
          </a:p>
          <a:p>
            <a:pPr marL="342900" indent="-342900">
              <a:buAutoNum type="arabicParenR"/>
            </a:pPr>
            <a:r>
              <a:rPr lang="ru-RU" sz="2000" b="1" dirty="0">
                <a:effectLst/>
                <a:latin typeface="Times New Roman" panose="02020603050405020304" pitchFamily="18" charset="0"/>
                <a:ea typeface="Times New Roman" panose="02020603050405020304" pitchFamily="18" charset="0"/>
              </a:rPr>
              <a:t>Рассматриваемые слова должны иметь семантическое сходство:</a:t>
            </a:r>
            <a:r>
              <a:rPr lang="ru-RU" sz="2000" dirty="0">
                <a:effectLst/>
                <a:latin typeface="Times New Roman" panose="02020603050405020304" pitchFamily="18" charset="0"/>
                <a:ea typeface="Times New Roman" panose="02020603050405020304" pitchFamily="18" charset="0"/>
              </a:rPr>
              <a:t> хотя бы в каких-то употреблениях слово языка-источника должно иметь то значение, в котором оно было заимствовано в исследуемый язык. принципа возможны (например, русское слово азарт не обнаруживает близкого семантического сходства со своим источником — франц. </a:t>
            </a:r>
            <a:r>
              <a:rPr lang="ru-RU" sz="2000" dirty="0" err="1">
                <a:effectLst/>
                <a:latin typeface="Times New Roman" panose="02020603050405020304" pitchFamily="18" charset="0"/>
                <a:ea typeface="Times New Roman" panose="02020603050405020304" pitchFamily="18" charset="0"/>
              </a:rPr>
              <a:t>hazard</a:t>
            </a:r>
            <a:r>
              <a:rPr lang="ru-RU" sz="2000" dirty="0">
                <a:effectLst/>
                <a:latin typeface="Times New Roman" panose="02020603050405020304" pitchFamily="18" charset="0"/>
                <a:ea typeface="Times New Roman" panose="02020603050405020304" pitchFamily="18" charset="0"/>
              </a:rPr>
              <a:t> `случай’ </a:t>
            </a:r>
            <a:r>
              <a:rPr lang="ru-RU" sz="1800" i="1" kern="1200" dirty="0" err="1">
                <a:effectLst/>
                <a:latin typeface="Times New Roman" panose="02020603050405020304" pitchFamily="18" charset="0"/>
                <a:ea typeface="Times New Roman" panose="02020603050405020304" pitchFamily="18" charset="0"/>
              </a:rPr>
              <a:t>jeu</a:t>
            </a:r>
            <a:r>
              <a:rPr lang="ru-RU" sz="1800" i="1" kern="1200" dirty="0">
                <a:effectLst/>
                <a:latin typeface="Times New Roman" panose="02020603050405020304" pitchFamily="18" charset="0"/>
                <a:ea typeface="Times New Roman" panose="02020603050405020304" pitchFamily="18" charset="0"/>
              </a:rPr>
              <a:t> </a:t>
            </a:r>
            <a:r>
              <a:rPr lang="ru-RU" sz="1800" i="1" kern="1200" dirty="0" err="1">
                <a:effectLst/>
                <a:latin typeface="Times New Roman" panose="02020603050405020304" pitchFamily="18" charset="0"/>
                <a:ea typeface="Times New Roman" panose="02020603050405020304" pitchFamily="18" charset="0"/>
              </a:rPr>
              <a:t>d'hazard</a:t>
            </a:r>
            <a:r>
              <a:rPr lang="ru-RU" sz="1800" kern="1200" dirty="0">
                <a:effectLst/>
                <a:latin typeface="Times New Roman" panose="02020603050405020304" pitchFamily="18" charset="0"/>
                <a:ea typeface="Times New Roman" panose="02020603050405020304" pitchFamily="18" charset="0"/>
              </a:rPr>
              <a:t> букв. `игра случая' – рус. </a:t>
            </a:r>
            <a:r>
              <a:rPr lang="ru-RU" sz="1800" i="1" kern="1200" dirty="0">
                <a:effectLst/>
                <a:latin typeface="Times New Roman" panose="02020603050405020304" pitchFamily="18" charset="0"/>
                <a:ea typeface="Times New Roman" panose="02020603050405020304" pitchFamily="18" charset="0"/>
              </a:rPr>
              <a:t>азартная игра</a:t>
            </a:r>
            <a:r>
              <a:rPr lang="ru-RU" sz="1800" kern="1200" dirty="0">
                <a:effectLst/>
                <a:latin typeface="Times New Roman" panose="02020603050405020304" pitchFamily="18" charset="0"/>
                <a:ea typeface="Times New Roman" panose="02020603050405020304" pitchFamily="18" charset="0"/>
              </a:rPr>
              <a:t> с переосмыслением прилагательного</a:t>
            </a:r>
            <a:r>
              <a:rPr lang="ru-RU" sz="2000" dirty="0">
                <a:effectLst/>
                <a:latin typeface="Times New Roman" panose="02020603050405020304" pitchFamily="18" charset="0"/>
                <a:ea typeface="Times New Roman" panose="02020603050405020304" pitchFamily="18" charset="0"/>
              </a:rPr>
              <a:t>)</a:t>
            </a:r>
          </a:p>
          <a:p>
            <a:pPr marL="342900" indent="-342900">
              <a:buAutoNum type="arabicParenR"/>
            </a:pPr>
            <a:r>
              <a:rPr lang="ru-RU" sz="2000" dirty="0">
                <a:effectLst/>
                <a:latin typeface="Times New Roman" panose="02020603050405020304" pitchFamily="18" charset="0"/>
                <a:ea typeface="Times New Roman" panose="02020603050405020304" pitchFamily="18" charset="0"/>
              </a:rPr>
              <a:t>В рассматриваемых словах должны наблюдаться регулярные фонетические соответствия.</a:t>
            </a:r>
          </a:p>
          <a:p>
            <a:endParaRPr lang="ru-RU" sz="2000" dirty="0">
              <a:effectLst/>
              <a:latin typeface="Times New Roman" panose="02020603050405020304" pitchFamily="18" charset="0"/>
              <a:ea typeface="Times New Roman" panose="02020603050405020304" pitchFamily="18" charset="0"/>
            </a:endParaRPr>
          </a:p>
          <a:p>
            <a:endParaRPr lang="ru-R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0466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Заимствования</a:t>
            </a:r>
          </a:p>
        </p:txBody>
      </p:sp>
      <p:sp>
        <p:nvSpPr>
          <p:cNvPr id="5" name="TextBox 4">
            <a:extLst>
              <a:ext uri="{FF2B5EF4-FFF2-40B4-BE49-F238E27FC236}">
                <a16:creationId xmlns:a16="http://schemas.microsoft.com/office/drawing/2014/main" id="{15ABD616-0690-933B-EA66-FE627B4D1F77}"/>
              </a:ext>
            </a:extLst>
          </p:cNvPr>
          <p:cNvSpPr txBox="1"/>
          <p:nvPr/>
        </p:nvSpPr>
        <p:spPr>
          <a:xfrm>
            <a:off x="263352" y="1124744"/>
            <a:ext cx="11665296" cy="504753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Условия, необходимые для заимствований:</a:t>
            </a:r>
          </a:p>
          <a:p>
            <a:endParaRPr lang="ru-RU" sz="2000" dirty="0">
              <a:latin typeface="Times New Roman" panose="02020603050405020304" pitchFamily="18" charset="0"/>
              <a:cs typeface="Times New Roman" panose="02020603050405020304" pitchFamily="18" charset="0"/>
            </a:endParaRPr>
          </a:p>
          <a:p>
            <a:r>
              <a:rPr lang="ru-RU" sz="2000" dirty="0">
                <a:effectLst/>
                <a:latin typeface="Times New Roman" panose="02020603050405020304" pitchFamily="18" charset="0"/>
                <a:ea typeface="Times New Roman" panose="02020603050405020304" pitchFamily="18" charset="0"/>
              </a:rPr>
              <a:t>4. Слово, для которого предполагается заимствованный характер, не должно нарушать принятых в языке правил грамматической адаптации заимствований (изменяться по продуктивным моделям / «разбираться» по морфемам) </a:t>
            </a:r>
            <a:r>
              <a:rPr lang="ru-RU" sz="1800" kern="1200" dirty="0">
                <a:effectLst/>
                <a:latin typeface="Times New Roman" panose="02020603050405020304" pitchFamily="18" charset="0"/>
                <a:ea typeface="Times New Roman" panose="02020603050405020304" pitchFamily="18" charset="0"/>
              </a:rPr>
              <a:t>латинское </a:t>
            </a:r>
            <a:r>
              <a:rPr lang="ru-RU" sz="1800" i="1" kern="1200" dirty="0" err="1">
                <a:effectLst/>
                <a:latin typeface="Times New Roman" panose="02020603050405020304" pitchFamily="18" charset="0"/>
                <a:ea typeface="Times New Roman" panose="02020603050405020304" pitchFamily="18" charset="0"/>
              </a:rPr>
              <a:t>october</a:t>
            </a:r>
            <a:r>
              <a:rPr lang="ru-RU" sz="1800" kern="1200" dirty="0">
                <a:effectLst/>
                <a:latin typeface="Times New Roman" panose="02020603050405020304" pitchFamily="18" charset="0"/>
                <a:ea typeface="Times New Roman" panose="02020603050405020304" pitchFamily="18" charset="0"/>
              </a:rPr>
              <a:t> и древнерусское </a:t>
            </a:r>
            <a:r>
              <a:rPr lang="ru-RU" sz="1800" i="1" kern="1200" dirty="0">
                <a:effectLst/>
                <a:latin typeface="Times New Roman" panose="02020603050405020304" pitchFamily="18" charset="0"/>
                <a:ea typeface="Times New Roman" panose="02020603050405020304" pitchFamily="18" charset="0"/>
              </a:rPr>
              <a:t>окт</a:t>
            </a:r>
            <a:r>
              <a:rPr lang="ru-RU" i="1" dirty="0">
                <a:latin typeface="Times New Roman" panose="02020603050405020304" pitchFamily="18" charset="0"/>
                <a:ea typeface="Times New Roman" panose="02020603050405020304" pitchFamily="18" charset="0"/>
              </a:rPr>
              <a:t>я</a:t>
            </a:r>
            <a:r>
              <a:rPr lang="ru-RU" sz="1800" i="1" kern="1200" dirty="0">
                <a:effectLst/>
                <a:latin typeface="Times New Roman" panose="02020603050405020304" pitchFamily="18" charset="0"/>
                <a:ea typeface="Times New Roman" panose="02020603050405020304" pitchFamily="18" charset="0"/>
              </a:rPr>
              <a:t>брь</a:t>
            </a:r>
            <a:r>
              <a:rPr lang="ru-RU" sz="1800" kern="1200" dirty="0">
                <a:effectLst/>
                <a:latin typeface="Times New Roman" panose="02020603050405020304" pitchFamily="18" charset="0"/>
                <a:ea typeface="Times New Roman" panose="02020603050405020304" pitchFamily="18" charset="0"/>
              </a:rPr>
              <a:t>: в латыни это прозрачное производное от </a:t>
            </a:r>
            <a:r>
              <a:rPr lang="ru-RU" sz="1800" i="1" kern="1200" dirty="0" err="1">
                <a:effectLst/>
                <a:latin typeface="Times New Roman" panose="02020603050405020304" pitchFamily="18" charset="0"/>
                <a:ea typeface="Times New Roman" panose="02020603050405020304" pitchFamily="18" charset="0"/>
              </a:rPr>
              <a:t>octo</a:t>
            </a:r>
            <a:r>
              <a:rPr lang="ru-RU" sz="1800" kern="1200" dirty="0">
                <a:effectLst/>
                <a:latin typeface="Times New Roman" panose="02020603050405020304" pitchFamily="18" charset="0"/>
                <a:ea typeface="Times New Roman" panose="02020603050405020304" pitchFamily="18" charset="0"/>
              </a:rPr>
              <a:t> `восемь' — `восьмой месяц (по счету от марта)'; в древнерусском же в этом слове нельзя выделить никакого понятного корня и вдобавок сочетание </a:t>
            </a:r>
            <a:r>
              <a:rPr lang="ru-RU" sz="1800" i="1" kern="1200" dirty="0" err="1">
                <a:effectLst/>
                <a:latin typeface="Times New Roman" panose="02020603050405020304" pitchFamily="18" charset="0"/>
                <a:ea typeface="Times New Roman" panose="02020603050405020304" pitchFamily="18" charset="0"/>
              </a:rPr>
              <a:t>кт</a:t>
            </a:r>
            <a:r>
              <a:rPr lang="ru-RU" sz="1800" kern="1200" dirty="0">
                <a:effectLst/>
                <a:latin typeface="Times New Roman" panose="02020603050405020304" pitchFamily="18" charset="0"/>
                <a:ea typeface="Times New Roman" panose="02020603050405020304" pitchFamily="18" charset="0"/>
              </a:rPr>
              <a:t> на том этапе истории языка в собственно славянских словах еще не встречается; вывод: направление заимствования было из латыни.</a:t>
            </a:r>
          </a:p>
          <a:p>
            <a:endParaRPr lang="ru-RU"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Контакты с вымершими языками затрудняют определение направлений заимствований</a:t>
            </a:r>
          </a:p>
          <a:p>
            <a:endParaRPr lang="ru-RU" sz="2000" dirty="0">
              <a:latin typeface="Times New Roman" panose="02020603050405020304" pitchFamily="18" charset="0"/>
              <a:cs typeface="Times New Roman" panose="02020603050405020304" pitchFamily="18" charset="0"/>
            </a:endParaRPr>
          </a:p>
          <a:p>
            <a:r>
              <a:rPr lang="ru-RU" sz="1800" kern="1200" dirty="0">
                <a:effectLst/>
                <a:latin typeface="Times New Roman" panose="02020603050405020304" pitchFamily="18" charset="0"/>
                <a:ea typeface="Times New Roman" panose="02020603050405020304" pitchFamily="18" charset="0"/>
              </a:rPr>
              <a:t>в шумерском языке выделяется так называемый "банановый субстрат": группа слов (главным образом, имен собственных), которые имеют отличающуюся от обычной шумерской лексики структуру </a:t>
            </a:r>
            <a:r>
              <a:rPr lang="ru-RU" sz="1800" i="1" kern="1200" dirty="0">
                <a:effectLst/>
                <a:latin typeface="Times New Roman" panose="02020603050405020304" pitchFamily="18" charset="0"/>
                <a:ea typeface="Times New Roman" panose="02020603050405020304" pitchFamily="18" charset="0"/>
              </a:rPr>
              <a:t>C{1}V{1}C{2}V{2}C{2}V{2}</a:t>
            </a:r>
            <a:r>
              <a:rPr lang="ru-RU" sz="1800" kern="1200" dirty="0">
                <a:effectLst/>
                <a:latin typeface="Times New Roman" panose="02020603050405020304" pitchFamily="18" charset="0"/>
                <a:ea typeface="Times New Roman" panose="02020603050405020304" pitchFamily="18" charset="0"/>
              </a:rPr>
              <a:t> (типа "</a:t>
            </a:r>
            <a:r>
              <a:rPr lang="ru-RU" sz="1800" i="1" kern="1200" dirty="0" err="1">
                <a:effectLst/>
                <a:latin typeface="Times New Roman" panose="02020603050405020304" pitchFamily="18" charset="0"/>
                <a:ea typeface="Times New Roman" panose="02020603050405020304" pitchFamily="18" charset="0"/>
              </a:rPr>
              <a:t>banana</a:t>
            </a:r>
            <a:r>
              <a:rPr lang="ru-RU" sz="1800" kern="1200" dirty="0">
                <a:effectLst/>
                <a:latin typeface="Times New Roman" panose="02020603050405020304" pitchFamily="18" charset="0"/>
                <a:ea typeface="Times New Roman" panose="02020603050405020304" pitchFamily="18" charset="0"/>
              </a:rPr>
              <a:t>", отсюда и название "банановый субстрат"): ср., например, такие имена богов, как </a:t>
            </a:r>
            <a:r>
              <a:rPr lang="ru-RU" sz="1800" i="1" kern="1200" dirty="0" err="1">
                <a:effectLst/>
                <a:latin typeface="Times New Roman" panose="02020603050405020304" pitchFamily="18" charset="0"/>
                <a:ea typeface="Times New Roman" panose="02020603050405020304" pitchFamily="18" charset="0"/>
              </a:rPr>
              <a:t>Zababa</a:t>
            </a:r>
            <a:r>
              <a:rPr lang="ru-RU" sz="1800" kern="1200" dirty="0">
                <a:effectLst/>
                <a:latin typeface="Times New Roman" panose="02020603050405020304" pitchFamily="18" charset="0"/>
                <a:ea typeface="Times New Roman" panose="02020603050405020304" pitchFamily="18" charset="0"/>
              </a:rPr>
              <a:t> и </a:t>
            </a:r>
            <a:r>
              <a:rPr lang="ru-RU" sz="1800" i="1" kern="1200" dirty="0" err="1">
                <a:effectLst/>
                <a:latin typeface="Times New Roman" panose="02020603050405020304" pitchFamily="18" charset="0"/>
                <a:ea typeface="Times New Roman" panose="02020603050405020304" pitchFamily="18" charset="0"/>
              </a:rPr>
              <a:t>Bunene</a:t>
            </a:r>
            <a:r>
              <a:rPr lang="ru-RU" sz="1800" kern="1200" dirty="0">
                <a:effectLst/>
                <a:latin typeface="Times New Roman" panose="02020603050405020304" pitchFamily="18" charset="0"/>
                <a:ea typeface="Times New Roman" panose="02020603050405020304" pitchFamily="18" charset="0"/>
              </a:rPr>
              <a:t>. К какой семье относился язык, из которого пришли в шумерский эти слова, неизвестно: ни одного языка, в котором было бы достаточно много таких слов, пока не обнаружено.</a:t>
            </a:r>
            <a:endParaRPr lang="ru-RU" sz="1800" dirty="0">
              <a:effectLst/>
              <a:latin typeface="Times New Roman" panose="02020603050405020304" pitchFamily="18" charset="0"/>
              <a:ea typeface="Times New Roman" panose="02020603050405020304" pitchFamily="18" charset="0"/>
            </a:endParaRPr>
          </a:p>
          <a:p>
            <a:endParaRPr lang="ru-R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4804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Заимствования</a:t>
            </a:r>
          </a:p>
        </p:txBody>
      </p:sp>
      <p:sp>
        <p:nvSpPr>
          <p:cNvPr id="5" name="TextBox 4">
            <a:extLst>
              <a:ext uri="{FF2B5EF4-FFF2-40B4-BE49-F238E27FC236}">
                <a16:creationId xmlns:a16="http://schemas.microsoft.com/office/drawing/2014/main" id="{15ABD616-0690-933B-EA66-FE627B4D1F77}"/>
              </a:ext>
            </a:extLst>
          </p:cNvPr>
          <p:cNvSpPr txBox="1"/>
          <p:nvPr/>
        </p:nvSpPr>
        <p:spPr>
          <a:xfrm>
            <a:off x="263352" y="1124744"/>
            <a:ext cx="11665296" cy="35702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Иногда заимствованные слова приобретают — в результате переосмысления — вторичное ("ошибочное", с точки зрения этимологии) морфологическое членение.</a:t>
            </a:r>
          </a:p>
          <a:p>
            <a:endParaRPr lang="ru-RU" sz="2000" dirty="0">
              <a:latin typeface="Times New Roman" panose="02020603050405020304" pitchFamily="18" charset="0"/>
              <a:cs typeface="Times New Roman" panose="02020603050405020304" pitchFamily="18" charset="0"/>
            </a:endParaRPr>
          </a:p>
          <a:p>
            <a:r>
              <a:rPr lang="ru-RU" sz="1800" kern="1200" dirty="0">
                <a:effectLst/>
                <a:latin typeface="Times New Roman" panose="02020603050405020304" pitchFamily="18" charset="0"/>
                <a:ea typeface="Times New Roman" panose="02020603050405020304" pitchFamily="18" charset="0"/>
              </a:rPr>
              <a:t>Заимствованное из голландского </a:t>
            </a:r>
            <a:r>
              <a:rPr lang="ru-RU" sz="1800" i="1" kern="1200" dirty="0" err="1">
                <a:effectLst/>
                <a:latin typeface="Times New Roman" panose="02020603050405020304" pitchFamily="18" charset="0"/>
                <a:ea typeface="Times New Roman" panose="02020603050405020304" pitchFamily="18" charset="0"/>
              </a:rPr>
              <a:t>zonnedek</a:t>
            </a:r>
            <a:r>
              <a:rPr lang="ru-RU" sz="1800" kern="1200" dirty="0">
                <a:effectLst/>
                <a:latin typeface="Times New Roman" panose="02020603050405020304" pitchFamily="18" charset="0"/>
                <a:ea typeface="Times New Roman" panose="02020603050405020304" pitchFamily="18" charset="0"/>
              </a:rPr>
              <a:t> `верхняя палуба; тент от солнца на верхней палубе', оно </a:t>
            </a:r>
            <a:r>
              <a:rPr lang="ru-RU" sz="1800" kern="1200" dirty="0" err="1">
                <a:effectLst/>
                <a:latin typeface="Times New Roman" panose="02020603050405020304" pitchFamily="18" charset="0"/>
                <a:ea typeface="Times New Roman" panose="02020603050405020304" pitchFamily="18" charset="0"/>
              </a:rPr>
              <a:t>переосмыслилось</a:t>
            </a:r>
            <a:r>
              <a:rPr lang="ru-RU" sz="1800" kern="1200" dirty="0">
                <a:effectLst/>
                <a:latin typeface="Times New Roman" panose="02020603050405020304" pitchFamily="18" charset="0"/>
                <a:ea typeface="Times New Roman" panose="02020603050405020304" pitchFamily="18" charset="0"/>
              </a:rPr>
              <a:t> как имеющее уменьшительный суффикс ‑</a:t>
            </a:r>
            <a:r>
              <a:rPr lang="ru-RU" sz="1800" i="1" kern="1200" dirty="0" err="1">
                <a:effectLst/>
                <a:latin typeface="Times New Roman" panose="02020603050405020304" pitchFamily="18" charset="0"/>
                <a:ea typeface="Times New Roman" panose="02020603050405020304" pitchFamily="18" charset="0"/>
              </a:rPr>
              <a:t>ик</a:t>
            </a:r>
            <a:r>
              <a:rPr lang="ru-RU" sz="1800" kern="1200" dirty="0">
                <a:effectLst/>
                <a:latin typeface="Times New Roman" panose="02020603050405020304" pitchFamily="18" charset="0"/>
                <a:ea typeface="Times New Roman" panose="02020603050405020304" pitchFamily="18" charset="0"/>
              </a:rPr>
              <a:t>, и впоследствии возникла форма без суффикса — </a:t>
            </a:r>
            <a:r>
              <a:rPr lang="ru-RU" sz="1800" i="1" kern="1200" dirty="0">
                <a:effectLst/>
                <a:latin typeface="Times New Roman" panose="02020603050405020304" pitchFamily="18" charset="0"/>
                <a:ea typeface="Times New Roman" panose="02020603050405020304" pitchFamily="18" charset="0"/>
              </a:rPr>
              <a:t>зонт</a:t>
            </a:r>
            <a:r>
              <a:rPr lang="ru-RU" sz="1800" kern="1200" dirty="0">
                <a:effectLst/>
                <a:latin typeface="Times New Roman" panose="02020603050405020304" pitchFamily="18" charset="0"/>
                <a:ea typeface="Times New Roman" panose="02020603050405020304" pitchFamily="18" charset="0"/>
              </a:rPr>
              <a:t>. </a:t>
            </a:r>
          </a:p>
          <a:p>
            <a:endParaRPr lang="ru-RU" dirty="0">
              <a:latin typeface="Times New Roman" panose="02020603050405020304" pitchFamily="18" charset="0"/>
              <a:ea typeface="Times New Roman" panose="02020603050405020304" pitchFamily="18" charset="0"/>
            </a:endParaRPr>
          </a:p>
          <a:p>
            <a:r>
              <a:rPr lang="ru-RU" sz="1800" kern="1200" dirty="0">
                <a:effectLst/>
                <a:latin typeface="Times New Roman" panose="02020603050405020304" pitchFamily="18" charset="0"/>
                <a:ea typeface="Times New Roman" panose="02020603050405020304" pitchFamily="18" charset="0"/>
              </a:rPr>
              <a:t>Не менее известный пример из английского языка — </a:t>
            </a:r>
            <a:r>
              <a:rPr lang="ru-RU" sz="1800" i="1" kern="1200" dirty="0" err="1">
                <a:effectLst/>
                <a:latin typeface="Times New Roman" panose="02020603050405020304" pitchFamily="18" charset="0"/>
                <a:ea typeface="Times New Roman" panose="02020603050405020304" pitchFamily="18" charset="0"/>
              </a:rPr>
              <a:t>hamburger</a:t>
            </a:r>
            <a:r>
              <a:rPr lang="ru-RU" sz="1800" kern="1200" dirty="0">
                <a:effectLst/>
                <a:latin typeface="Times New Roman" panose="02020603050405020304" pitchFamily="18" charset="0"/>
                <a:ea typeface="Times New Roman" panose="02020603050405020304" pitchFamily="18" charset="0"/>
              </a:rPr>
              <a:t> `гамбургский [пирожок]' (собственно, булка с котлетой внутри). В этом слове англичане увидели английское </a:t>
            </a:r>
            <a:r>
              <a:rPr lang="ru-RU" sz="1800" i="1" kern="1200" dirty="0" err="1">
                <a:effectLst/>
                <a:latin typeface="Times New Roman" panose="02020603050405020304" pitchFamily="18" charset="0"/>
                <a:ea typeface="Times New Roman" panose="02020603050405020304" pitchFamily="18" charset="0"/>
              </a:rPr>
              <a:t>ham</a:t>
            </a:r>
            <a:r>
              <a:rPr lang="ru-RU" sz="1800" kern="1200" dirty="0">
                <a:effectLst/>
                <a:latin typeface="Times New Roman" panose="02020603050405020304" pitchFamily="18" charset="0"/>
                <a:ea typeface="Times New Roman" panose="02020603050405020304" pitchFamily="18" charset="0"/>
              </a:rPr>
              <a:t> `ветчина', и подобного сорта булки с другой начинкой получили такие названия, как </a:t>
            </a:r>
            <a:r>
              <a:rPr lang="ru-RU" sz="1800" i="1" kern="1200" dirty="0" err="1">
                <a:effectLst/>
                <a:latin typeface="Times New Roman" panose="02020603050405020304" pitchFamily="18" charset="0"/>
                <a:ea typeface="Times New Roman" panose="02020603050405020304" pitchFamily="18" charset="0"/>
              </a:rPr>
              <a:t>cheeseburger</a:t>
            </a:r>
            <a:r>
              <a:rPr lang="ru-RU" sz="1800" kern="1200" dirty="0">
                <a:effectLst/>
                <a:latin typeface="Times New Roman" panose="02020603050405020304" pitchFamily="18" charset="0"/>
                <a:ea typeface="Times New Roman" panose="02020603050405020304" pitchFamily="18" charset="0"/>
              </a:rPr>
              <a:t> (с сыром, англ. </a:t>
            </a:r>
            <a:r>
              <a:rPr lang="ru-RU" sz="1800" i="1" kern="1200" dirty="0" err="1">
                <a:effectLst/>
                <a:latin typeface="Times New Roman" panose="02020603050405020304" pitchFamily="18" charset="0"/>
                <a:ea typeface="Times New Roman" panose="02020603050405020304" pitchFamily="18" charset="0"/>
              </a:rPr>
              <a:t>cheese</a:t>
            </a:r>
            <a:r>
              <a:rPr lang="ru-RU" sz="1800" kern="1200" dirty="0">
                <a:effectLst/>
                <a:latin typeface="Times New Roman" panose="02020603050405020304" pitchFamily="18" charset="0"/>
                <a:ea typeface="Times New Roman" panose="02020603050405020304" pitchFamily="18" charset="0"/>
              </a:rPr>
              <a:t>) и </a:t>
            </a:r>
            <a:r>
              <a:rPr lang="ru-RU" sz="1800" i="1" kern="1200" dirty="0" err="1">
                <a:effectLst/>
                <a:latin typeface="Times New Roman" panose="02020603050405020304" pitchFamily="18" charset="0"/>
                <a:ea typeface="Times New Roman" panose="02020603050405020304" pitchFamily="18" charset="0"/>
              </a:rPr>
              <a:t>fishburger</a:t>
            </a:r>
            <a:r>
              <a:rPr lang="ru-RU" sz="1800" kern="1200" dirty="0">
                <a:effectLst/>
                <a:latin typeface="Times New Roman" panose="02020603050405020304" pitchFamily="18" charset="0"/>
                <a:ea typeface="Times New Roman" panose="02020603050405020304" pitchFamily="18" charset="0"/>
              </a:rPr>
              <a:t> (с рыбой, англ. </a:t>
            </a:r>
            <a:r>
              <a:rPr lang="ru-RU" sz="1800" i="1" kern="1200" dirty="0" err="1">
                <a:effectLst/>
                <a:latin typeface="Times New Roman" panose="02020603050405020304" pitchFamily="18" charset="0"/>
                <a:ea typeface="Times New Roman" panose="02020603050405020304" pitchFamily="18" charset="0"/>
              </a:rPr>
              <a:t>fish</a:t>
            </a:r>
            <a:r>
              <a:rPr lang="ru-RU" sz="1800" kern="1200" dirty="0">
                <a:effectLst/>
                <a:latin typeface="Times New Roman" panose="02020603050405020304" pitchFamily="18" charset="0"/>
                <a:ea typeface="Times New Roman" panose="02020603050405020304" pitchFamily="18" charset="0"/>
              </a:rPr>
              <a:t>).</a:t>
            </a:r>
          </a:p>
          <a:p>
            <a:endParaRPr lang="ru-RU" dirty="0">
              <a:latin typeface="Times New Roman" panose="02020603050405020304" pitchFamily="18" charset="0"/>
              <a:cs typeface="Times New Roman" panose="02020603050405020304" pitchFamily="18" charset="0"/>
            </a:endParaRPr>
          </a:p>
          <a:p>
            <a:r>
              <a:rPr lang="ru-RU" sz="2000" dirty="0" err="1">
                <a:latin typeface="Times New Roman" panose="02020603050405020304" pitchFamily="18" charset="0"/>
                <a:cs typeface="Times New Roman" panose="02020603050405020304" pitchFamily="18" charset="0"/>
              </a:rPr>
              <a:t>Гиперкоррекция</a:t>
            </a: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Фляга - фляжка (через польское </a:t>
            </a:r>
            <a:r>
              <a:rPr lang="ru-RU" sz="2000" dirty="0" err="1">
                <a:latin typeface="Times New Roman" panose="02020603050405020304" pitchFamily="18" charset="0"/>
                <a:cs typeface="Times New Roman" panose="02020603050405020304" pitchFamily="18" charset="0"/>
              </a:rPr>
              <a:t>flaszka</a:t>
            </a:r>
            <a:r>
              <a:rPr lang="ru-RU" sz="2000" dirty="0">
                <a:latin typeface="Times New Roman" panose="02020603050405020304" pitchFamily="18" charset="0"/>
                <a:cs typeface="Times New Roman" panose="02020603050405020304" pitchFamily="18" charset="0"/>
              </a:rPr>
              <a:t>) из немецкого </a:t>
            </a:r>
            <a:r>
              <a:rPr lang="ru-RU" sz="2000" dirty="0" err="1">
                <a:latin typeface="Times New Roman" panose="02020603050405020304" pitchFamily="18" charset="0"/>
                <a:cs typeface="Times New Roman" panose="02020603050405020304" pitchFamily="18" charset="0"/>
              </a:rPr>
              <a:t>Flasche</a:t>
            </a:r>
            <a:r>
              <a:rPr lang="ru-RU" sz="2000" dirty="0">
                <a:latin typeface="Times New Roman" panose="02020603050405020304" pitchFamily="18" charset="0"/>
                <a:cs typeface="Times New Roman" panose="02020603050405020304" pitchFamily="18" charset="0"/>
              </a:rPr>
              <a:t> `бутылка'</a:t>
            </a:r>
          </a:p>
        </p:txBody>
      </p:sp>
    </p:spTree>
    <p:extLst>
      <p:ext uri="{BB962C8B-B14F-4D97-AF65-F5344CB8AC3E}">
        <p14:creationId xmlns:p14="http://schemas.microsoft.com/office/powerpoint/2010/main" val="138858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1" dirty="0">
                <a:latin typeface="Times New Roman" panose="02020603050405020304" pitchFamily="18" charset="0"/>
              </a:rPr>
              <a:t>Морфологический критерий. </a:t>
            </a:r>
            <a:endParaRPr lang="en-US" sz="2000" b="1" dirty="0">
              <a:latin typeface="Times New Roman" panose="02020603050405020304" pitchFamily="18" charset="0"/>
            </a:endParaRPr>
          </a:p>
          <a:p>
            <a:endParaRPr lang="en-US" sz="2000" dirty="0">
              <a:latin typeface="Times New Roman" panose="02020603050405020304" pitchFamily="18" charset="0"/>
            </a:endParaRPr>
          </a:p>
          <a:p>
            <a:r>
              <a:rPr lang="ru-RU" sz="2000" dirty="0">
                <a:latin typeface="Times New Roman" panose="02020603050405020304" pitchFamily="18" charset="0"/>
              </a:rPr>
              <a:t>Если слово встречается в</a:t>
            </a:r>
            <a:r>
              <a:rPr lang="en-US" sz="2000" dirty="0">
                <a:latin typeface="Times New Roman" panose="02020603050405020304" pitchFamily="18" charset="0"/>
              </a:rPr>
              <a:t> </a:t>
            </a:r>
            <a:r>
              <a:rPr lang="ru-RU" sz="2000" dirty="0">
                <a:latin typeface="Times New Roman" panose="02020603050405020304" pitchFamily="18" charset="0"/>
              </a:rPr>
              <a:t>языке А и в языке В </a:t>
            </a:r>
            <a:r>
              <a:rPr lang="ru-RU" sz="2000" dirty="0" err="1">
                <a:latin typeface="Times New Roman" panose="02020603050405020304" pitchFamily="18" charset="0"/>
              </a:rPr>
              <a:t>в</a:t>
            </a:r>
            <a:r>
              <a:rPr lang="ru-RU" sz="2000" dirty="0">
                <a:latin typeface="Times New Roman" panose="02020603050405020304" pitchFamily="18" charset="0"/>
              </a:rPr>
              <a:t> регулярно соответствующих друг</a:t>
            </a:r>
            <a:r>
              <a:rPr lang="en-US" sz="2000" dirty="0">
                <a:latin typeface="Times New Roman" panose="02020603050405020304" pitchFamily="18" charset="0"/>
              </a:rPr>
              <a:t> </a:t>
            </a:r>
            <a:r>
              <a:rPr lang="ru-RU" sz="2000" dirty="0">
                <a:latin typeface="Times New Roman" panose="02020603050405020304" pitchFamily="18" charset="0"/>
              </a:rPr>
              <a:t>другу формах, но при этом в языке В оно членится, а</a:t>
            </a:r>
            <a:r>
              <a:rPr lang="en-US" sz="2000" dirty="0">
                <a:latin typeface="Times New Roman" panose="02020603050405020304" pitchFamily="18" charset="0"/>
              </a:rPr>
              <a:t> </a:t>
            </a:r>
            <a:r>
              <a:rPr lang="ru-RU" sz="2000" dirty="0">
                <a:latin typeface="Times New Roman" panose="02020603050405020304" pitchFamily="18" charset="0"/>
              </a:rPr>
              <a:t>языке А – нет, то это заимствование из В → А.</a:t>
            </a:r>
          </a:p>
          <a:p>
            <a:endParaRPr lang="en-US" sz="2000" dirty="0">
              <a:latin typeface="Times New Roman" panose="02020603050405020304" pitchFamily="18" charset="0"/>
            </a:endParaRPr>
          </a:p>
          <a:p>
            <a:r>
              <a:rPr lang="ru-RU" sz="2000" dirty="0">
                <a:latin typeface="Times New Roman" panose="02020603050405020304" pitchFamily="18" charset="0"/>
              </a:rPr>
              <a:t>Примеры:</a:t>
            </a:r>
          </a:p>
          <a:p>
            <a:r>
              <a:rPr lang="ru-RU" sz="2000" dirty="0" err="1">
                <a:latin typeface="Times New Roman" panose="02020603050405020304" pitchFamily="18" charset="0"/>
              </a:rPr>
              <a:t>славянск</a:t>
            </a:r>
            <a:r>
              <a:rPr lang="ru-RU" sz="2000" dirty="0">
                <a:latin typeface="Times New Roman" panose="02020603050405020304" pitchFamily="18" charset="0"/>
              </a:rPr>
              <a:t>. </a:t>
            </a:r>
            <a:r>
              <a:rPr lang="ru-RU" sz="2000" dirty="0">
                <a:solidFill>
                  <a:srgbClr val="FF0000"/>
                </a:solidFill>
                <a:latin typeface="Times New Roman" panose="02020603050405020304" pitchFamily="18" charset="0"/>
              </a:rPr>
              <a:t>*</a:t>
            </a:r>
            <a:r>
              <a:rPr lang="ru-RU" sz="2000" dirty="0" err="1">
                <a:solidFill>
                  <a:srgbClr val="FF0000"/>
                </a:solidFill>
                <a:latin typeface="Times New Roman" panose="02020603050405020304" pitchFamily="18" charset="0"/>
              </a:rPr>
              <a:t>vertъno</a:t>
            </a:r>
            <a:r>
              <a:rPr lang="ru-RU" sz="2000" dirty="0">
                <a:solidFill>
                  <a:srgbClr val="FF0000"/>
                </a:solidFill>
                <a:latin typeface="Times New Roman" panose="02020603050405020304" pitchFamily="18" charset="0"/>
              </a:rPr>
              <a:t> </a:t>
            </a:r>
            <a:r>
              <a:rPr lang="ru-RU" sz="2000" dirty="0">
                <a:latin typeface="Times New Roman" panose="02020603050405020304" pitchFamily="18" charset="0"/>
              </a:rPr>
              <a:t>(от вертеть) и финск. </a:t>
            </a:r>
            <a:r>
              <a:rPr lang="ru-RU" sz="2000" dirty="0" err="1">
                <a:solidFill>
                  <a:srgbClr val="FF0000"/>
                </a:solidFill>
                <a:latin typeface="Times New Roman" panose="02020603050405020304" pitchFamily="18" charset="0"/>
              </a:rPr>
              <a:t>värttinä</a:t>
            </a:r>
            <a:endParaRPr lang="ru-RU" sz="2000" dirty="0">
              <a:solidFill>
                <a:srgbClr val="FF0000"/>
              </a:solidFill>
              <a:latin typeface="Times New Roman" panose="02020603050405020304" pitchFamily="18" charset="0"/>
            </a:endParaRPr>
          </a:p>
          <a:p>
            <a:r>
              <a:rPr lang="ru-RU" sz="2000" dirty="0">
                <a:latin typeface="Times New Roman" panose="02020603050405020304" pitchFamily="18" charset="0"/>
              </a:rPr>
              <a:t>русск. </a:t>
            </a:r>
            <a:r>
              <a:rPr lang="ru-RU" sz="2000" dirty="0">
                <a:solidFill>
                  <a:srgbClr val="FF0000"/>
                </a:solidFill>
                <a:latin typeface="Times New Roman" panose="02020603050405020304" pitchFamily="18" charset="0"/>
              </a:rPr>
              <a:t>брокер</a:t>
            </a:r>
            <a:r>
              <a:rPr lang="ru-RU" sz="2000" dirty="0">
                <a:latin typeface="Times New Roman" panose="02020603050405020304" pitchFamily="18" charset="0"/>
              </a:rPr>
              <a:t> и англ. </a:t>
            </a:r>
            <a:r>
              <a:rPr lang="ru-RU" sz="2000" dirty="0" err="1">
                <a:solidFill>
                  <a:srgbClr val="FF0000"/>
                </a:solidFill>
                <a:latin typeface="Times New Roman" panose="02020603050405020304" pitchFamily="18" charset="0"/>
              </a:rPr>
              <a:t>broker</a:t>
            </a:r>
            <a:endParaRPr lang="ru-RU" sz="2000" dirty="0">
              <a:solidFill>
                <a:srgbClr val="FF0000"/>
              </a:solidFill>
              <a:latin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Методы выделения заимствований</a:t>
            </a:r>
          </a:p>
        </p:txBody>
      </p:sp>
    </p:spTree>
    <p:extLst>
      <p:ext uri="{BB962C8B-B14F-4D97-AF65-F5344CB8AC3E}">
        <p14:creationId xmlns:p14="http://schemas.microsoft.com/office/powerpoint/2010/main" val="1657249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40934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1" dirty="0">
                <a:latin typeface="Times New Roman" panose="02020603050405020304" pitchFamily="18" charset="0"/>
              </a:rPr>
              <a:t>Семантико-исторический критерий. </a:t>
            </a:r>
            <a:endParaRPr lang="en-US" sz="2000" b="1" dirty="0">
              <a:latin typeface="Times New Roman" panose="02020603050405020304" pitchFamily="18" charset="0"/>
            </a:endParaRPr>
          </a:p>
          <a:p>
            <a:endParaRPr lang="en-US" sz="2000" dirty="0">
              <a:latin typeface="Times New Roman" panose="02020603050405020304" pitchFamily="18" charset="0"/>
            </a:endParaRPr>
          </a:p>
          <a:p>
            <a:r>
              <a:rPr lang="ru-RU" sz="2000" dirty="0">
                <a:latin typeface="Times New Roman" panose="02020603050405020304" pitchFamily="18" charset="0"/>
              </a:rPr>
              <a:t>Если слово</a:t>
            </a:r>
            <a:r>
              <a:rPr lang="en-US" sz="2000" dirty="0">
                <a:latin typeface="Times New Roman" panose="02020603050405020304" pitchFamily="18" charset="0"/>
              </a:rPr>
              <a:t> </a:t>
            </a:r>
            <a:r>
              <a:rPr lang="ru-RU" sz="2000" dirty="0">
                <a:latin typeface="Times New Roman" panose="02020603050405020304" pitchFamily="18" charset="0"/>
              </a:rPr>
              <a:t>встречается в языке А и в языке В </a:t>
            </a:r>
            <a:r>
              <a:rPr lang="ru-RU" sz="2000" dirty="0" err="1">
                <a:latin typeface="Times New Roman" panose="02020603050405020304" pitchFamily="18" charset="0"/>
              </a:rPr>
              <a:t>в</a:t>
            </a:r>
            <a:r>
              <a:rPr lang="ru-RU" sz="2000" dirty="0">
                <a:latin typeface="Times New Roman" panose="02020603050405020304" pitchFamily="18" charset="0"/>
              </a:rPr>
              <a:t> регулярно</a:t>
            </a:r>
            <a:r>
              <a:rPr lang="en-US" sz="2000" dirty="0">
                <a:latin typeface="Times New Roman" panose="02020603050405020304" pitchFamily="18" charset="0"/>
              </a:rPr>
              <a:t> </a:t>
            </a:r>
            <a:r>
              <a:rPr lang="ru-RU" sz="2000" dirty="0">
                <a:latin typeface="Times New Roman" panose="02020603050405020304" pitchFamily="18" charset="0"/>
              </a:rPr>
              <a:t>соответствующих друг другу формах, но при этом в</a:t>
            </a:r>
            <a:r>
              <a:rPr lang="en-US" sz="2000" dirty="0">
                <a:latin typeface="Times New Roman" panose="02020603050405020304" pitchFamily="18" charset="0"/>
              </a:rPr>
              <a:t> </a:t>
            </a:r>
            <a:r>
              <a:rPr lang="ru-RU" sz="2000" dirty="0">
                <a:latin typeface="Times New Roman" panose="02020603050405020304" pitchFamily="18" charset="0"/>
              </a:rPr>
              <a:t>языке А оно имеет только одно конкретное или</a:t>
            </a:r>
            <a:r>
              <a:rPr lang="en-US" sz="2000" dirty="0">
                <a:latin typeface="Times New Roman" panose="02020603050405020304" pitchFamily="18" charset="0"/>
              </a:rPr>
              <a:t> </a:t>
            </a:r>
            <a:r>
              <a:rPr lang="ru-RU" sz="2000" dirty="0">
                <a:latin typeface="Times New Roman" panose="02020603050405020304" pitchFamily="18" charset="0"/>
              </a:rPr>
              <a:t>узкоспециальное значение, а в </a:t>
            </a:r>
            <a:r>
              <a:rPr lang="ru-RU" sz="2000" dirty="0" err="1">
                <a:latin typeface="Times New Roman" panose="02020603050405020304" pitchFamily="18" charset="0"/>
              </a:rPr>
              <a:t>В</a:t>
            </a:r>
            <a:r>
              <a:rPr lang="ru-RU" sz="2000" dirty="0">
                <a:latin typeface="Times New Roman" panose="02020603050405020304" pitchFamily="18" charset="0"/>
              </a:rPr>
              <a:t> – широкий круг</a:t>
            </a:r>
            <a:r>
              <a:rPr lang="en-US" sz="2000" dirty="0">
                <a:latin typeface="Times New Roman" panose="02020603050405020304" pitchFamily="18" charset="0"/>
              </a:rPr>
              <a:t> </a:t>
            </a:r>
            <a:r>
              <a:rPr lang="ru-RU" sz="2000" dirty="0">
                <a:latin typeface="Times New Roman" panose="02020603050405020304" pitchFamily="18" charset="0"/>
              </a:rPr>
              <a:t>значений, то, скорее всего, оно заимствовано из В → А.</a:t>
            </a:r>
          </a:p>
          <a:p>
            <a:endParaRPr lang="en-US" sz="2000" dirty="0">
              <a:latin typeface="Times New Roman" panose="02020603050405020304" pitchFamily="18" charset="0"/>
            </a:endParaRPr>
          </a:p>
          <a:p>
            <a:r>
              <a:rPr lang="ru-RU" sz="2000" dirty="0">
                <a:latin typeface="Times New Roman" panose="02020603050405020304" pitchFamily="18" charset="0"/>
              </a:rPr>
              <a:t>Примеры:</a:t>
            </a:r>
          </a:p>
          <a:p>
            <a:r>
              <a:rPr lang="ru-RU" sz="2000" dirty="0">
                <a:latin typeface="Times New Roman" panose="02020603050405020304" pitchFamily="18" charset="0"/>
              </a:rPr>
              <a:t>русск. </a:t>
            </a:r>
            <a:r>
              <a:rPr lang="ru-RU" sz="2000" dirty="0">
                <a:solidFill>
                  <a:srgbClr val="FF0000"/>
                </a:solidFill>
                <a:latin typeface="Times New Roman" panose="02020603050405020304" pitchFamily="18" charset="0"/>
              </a:rPr>
              <a:t>брейк</a:t>
            </a:r>
            <a:r>
              <a:rPr lang="ru-RU" sz="2000" dirty="0">
                <a:latin typeface="Times New Roman" panose="02020603050405020304" pitchFamily="18" charset="0"/>
              </a:rPr>
              <a:t> ‘1) вид танца; 2) пауза, перерыв’</a:t>
            </a:r>
          </a:p>
          <a:p>
            <a:r>
              <a:rPr lang="ru-RU" sz="2000" dirty="0">
                <a:latin typeface="Times New Roman" panose="02020603050405020304" pitchFamily="18" charset="0"/>
              </a:rPr>
              <a:t>англ. </a:t>
            </a:r>
            <a:r>
              <a:rPr lang="ru-RU" sz="2000" dirty="0" err="1">
                <a:solidFill>
                  <a:srgbClr val="FF0000"/>
                </a:solidFill>
                <a:latin typeface="Times New Roman" panose="02020603050405020304" pitchFamily="18" charset="0"/>
              </a:rPr>
              <a:t>break</a:t>
            </a:r>
            <a:r>
              <a:rPr lang="ru-RU" sz="2000" dirty="0">
                <a:latin typeface="Times New Roman" panose="02020603050405020304" pitchFamily="18" charset="0"/>
              </a:rPr>
              <a:t> ‘1) бросок, рывок; 2) первое появление; 3)</a:t>
            </a:r>
            <a:r>
              <a:rPr lang="en-US" sz="2000" dirty="0">
                <a:latin typeface="Times New Roman" panose="02020603050405020304" pitchFamily="18" charset="0"/>
              </a:rPr>
              <a:t> </a:t>
            </a:r>
            <a:r>
              <a:rPr lang="ru-RU" sz="2000" dirty="0">
                <a:latin typeface="Times New Roman" panose="02020603050405020304" pitchFamily="18" charset="0"/>
              </a:rPr>
              <a:t>почка, побег; 4) отверстие, дыра; 5) перерыв,</a:t>
            </a:r>
          </a:p>
          <a:p>
            <a:r>
              <a:rPr lang="ru-RU" sz="2000" dirty="0">
                <a:latin typeface="Times New Roman" panose="02020603050405020304" pitchFamily="18" charset="0"/>
              </a:rPr>
              <a:t>интервал; 7) внезапное падение цен; 8) мутация; и</a:t>
            </a:r>
            <a:r>
              <a:rPr lang="en-US" sz="2000" dirty="0">
                <a:latin typeface="Times New Roman" panose="02020603050405020304" pitchFamily="18" charset="0"/>
              </a:rPr>
              <a:t> </a:t>
            </a:r>
            <a:r>
              <a:rPr lang="ru-RU" sz="2000" dirty="0">
                <a:latin typeface="Times New Roman" panose="02020603050405020304" pitchFamily="18" charset="0"/>
              </a:rPr>
              <a:t>т. д.’</a:t>
            </a:r>
          </a:p>
          <a:p>
            <a:endParaRPr lang="en-US" sz="2000" dirty="0">
              <a:latin typeface="Times New Roman" panose="02020603050405020304" pitchFamily="18" charset="0"/>
            </a:endParaRPr>
          </a:p>
          <a:p>
            <a:r>
              <a:rPr lang="ru-RU" sz="2000" dirty="0">
                <a:latin typeface="Times New Roman" panose="02020603050405020304" pitchFamily="18" charset="0"/>
              </a:rPr>
              <a:t>русск. </a:t>
            </a:r>
            <a:r>
              <a:rPr lang="ru-RU" sz="2000" dirty="0">
                <a:solidFill>
                  <a:srgbClr val="FF0000"/>
                </a:solidFill>
                <a:latin typeface="Times New Roman" panose="02020603050405020304" pitchFamily="18" charset="0"/>
              </a:rPr>
              <a:t>пиано</a:t>
            </a:r>
            <a:r>
              <a:rPr lang="ru-RU" sz="2000" dirty="0">
                <a:latin typeface="Times New Roman" panose="02020603050405020304" pitchFamily="18" charset="0"/>
              </a:rPr>
              <a:t> ‘тихо, негромко (муз.)’</a:t>
            </a:r>
          </a:p>
          <a:p>
            <a:r>
              <a:rPr lang="ru-RU" sz="2000" dirty="0">
                <a:latin typeface="Times New Roman" panose="02020603050405020304" pitchFamily="18" charset="0"/>
              </a:rPr>
              <a:t>итал. </a:t>
            </a:r>
            <a:r>
              <a:rPr lang="ru-RU" sz="2000" dirty="0" err="1">
                <a:solidFill>
                  <a:srgbClr val="FF0000"/>
                </a:solidFill>
                <a:latin typeface="Times New Roman" panose="02020603050405020304" pitchFamily="18" charset="0"/>
              </a:rPr>
              <a:t>piano</a:t>
            </a:r>
            <a:r>
              <a:rPr lang="ru-RU" sz="2000" dirty="0">
                <a:latin typeface="Times New Roman" panose="02020603050405020304" pitchFamily="18" charset="0"/>
              </a:rPr>
              <a:t> ‘1) тихо, негромко; 2) медленно, осторожно;</a:t>
            </a:r>
            <a:r>
              <a:rPr lang="en-US" sz="2000" dirty="0">
                <a:latin typeface="Times New Roman" panose="02020603050405020304" pitchFamily="18" charset="0"/>
              </a:rPr>
              <a:t> </a:t>
            </a:r>
            <a:r>
              <a:rPr lang="ru-RU" sz="2000" dirty="0">
                <a:latin typeface="Times New Roman" panose="02020603050405020304" pitchFamily="18" charset="0"/>
              </a:rPr>
              <a:t>3) ровно, гладко’.</a:t>
            </a:r>
            <a:endParaRPr lang="ru-RU" sz="2000" dirty="0">
              <a:solidFill>
                <a:srgbClr val="FF0000"/>
              </a:solidFill>
              <a:latin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Методы выделения заимствований</a:t>
            </a:r>
          </a:p>
        </p:txBody>
      </p:sp>
    </p:spTree>
    <p:extLst>
      <p:ext uri="{BB962C8B-B14F-4D97-AF65-F5344CB8AC3E}">
        <p14:creationId xmlns:p14="http://schemas.microsoft.com/office/powerpoint/2010/main" val="36035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D45A1A89-15C0-FD6B-6730-0F32BC1B7638}"/>
              </a:ext>
            </a:extLst>
          </p:cNvPr>
          <p:cNvPicPr>
            <a:picLocks noChangeAspect="1"/>
          </p:cNvPicPr>
          <p:nvPr/>
        </p:nvPicPr>
        <p:blipFill>
          <a:blip r:embed="rId2"/>
          <a:stretch>
            <a:fillRect/>
          </a:stretch>
        </p:blipFill>
        <p:spPr>
          <a:xfrm>
            <a:off x="431728" y="116632"/>
            <a:ext cx="11395266" cy="3168352"/>
          </a:xfrm>
          <a:prstGeom prst="rect">
            <a:avLst/>
          </a:prstGeom>
        </p:spPr>
      </p:pic>
      <p:sp>
        <p:nvSpPr>
          <p:cNvPr id="6" name="TextBox 5">
            <a:extLst>
              <a:ext uri="{FF2B5EF4-FFF2-40B4-BE49-F238E27FC236}">
                <a16:creationId xmlns:a16="http://schemas.microsoft.com/office/drawing/2014/main" id="{2CE75800-C7F2-4157-6C7B-EB7C15E89BD7}"/>
              </a:ext>
            </a:extLst>
          </p:cNvPr>
          <p:cNvSpPr txBox="1"/>
          <p:nvPr/>
        </p:nvSpPr>
        <p:spPr>
          <a:xfrm>
            <a:off x="623392" y="3290689"/>
            <a:ext cx="6129336" cy="4001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0" i="0" dirty="0">
                <a:solidFill>
                  <a:srgbClr val="333333"/>
                </a:solidFill>
                <a:effectLst/>
                <a:latin typeface="Times New Roman" panose="02020603050405020304" pitchFamily="18" charset="0"/>
                <a:cs typeface="Times New Roman" panose="02020603050405020304" pitchFamily="18" charset="0"/>
              </a:rPr>
              <a:t>Как будет по-польски и по-чешски </a:t>
            </a:r>
            <a:r>
              <a:rPr lang="ru-RU" sz="2000" b="0" i="1" dirty="0">
                <a:solidFill>
                  <a:srgbClr val="333333"/>
                </a:solidFill>
                <a:effectLst/>
                <a:latin typeface="Times New Roman" panose="02020603050405020304" pitchFamily="18" charset="0"/>
                <a:cs typeface="Times New Roman" panose="02020603050405020304" pitchFamily="18" charset="0"/>
              </a:rPr>
              <a:t>голос, мороз</a:t>
            </a:r>
            <a:endParaRPr lang="ru-RU"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CE33F71-2B3E-A6E6-4BEB-71A6CB689EBE}"/>
              </a:ext>
            </a:extLst>
          </p:cNvPr>
          <p:cNvSpPr txBox="1"/>
          <p:nvPr/>
        </p:nvSpPr>
        <p:spPr>
          <a:xfrm>
            <a:off x="623392" y="3900198"/>
            <a:ext cx="10878491"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Даны соответствующие друг другу слова двух родственных языков – русские и сербские: овес – </a:t>
            </a:r>
            <a:r>
              <a:rPr lang="ru-RU" sz="2000" dirty="0" err="1">
                <a:latin typeface="Times New Roman" panose="02020603050405020304" pitchFamily="18" charset="0"/>
                <a:cs typeface="Times New Roman" panose="02020603050405020304" pitchFamily="18" charset="0"/>
              </a:rPr>
              <a:t>ovas</a:t>
            </a:r>
            <a:r>
              <a:rPr lang="ru-RU" sz="2000" dirty="0">
                <a:latin typeface="Times New Roman" panose="02020603050405020304" pitchFamily="18" charset="0"/>
                <a:cs typeface="Times New Roman" panose="02020603050405020304" pitchFamily="18" charset="0"/>
              </a:rPr>
              <a:t>, день – </a:t>
            </a:r>
            <a:r>
              <a:rPr lang="ru-RU" sz="2000" dirty="0" err="1">
                <a:latin typeface="Times New Roman" panose="02020603050405020304" pitchFamily="18" charset="0"/>
                <a:cs typeface="Times New Roman" panose="02020603050405020304" pitchFamily="18" charset="0"/>
              </a:rPr>
              <a:t>dan</a:t>
            </a:r>
            <a:r>
              <a:rPr lang="ru-RU" sz="2000" dirty="0">
                <a:latin typeface="Times New Roman" panose="02020603050405020304" pitchFamily="18" charset="0"/>
                <a:cs typeface="Times New Roman" panose="02020603050405020304" pitchFamily="18" charset="0"/>
              </a:rPr>
              <a:t>, река – </a:t>
            </a:r>
            <a:r>
              <a:rPr lang="ru-RU" sz="2000" dirty="0" err="1">
                <a:latin typeface="Times New Roman" panose="02020603050405020304" pitchFamily="18" charset="0"/>
                <a:cs typeface="Times New Roman" panose="02020603050405020304" pitchFamily="18" charset="0"/>
              </a:rPr>
              <a:t>reka</a:t>
            </a:r>
            <a:r>
              <a:rPr lang="ru-RU" sz="2000" dirty="0">
                <a:latin typeface="Times New Roman" panose="02020603050405020304" pitchFamily="18" charset="0"/>
                <a:cs typeface="Times New Roman" panose="02020603050405020304" pitchFamily="18" charset="0"/>
              </a:rPr>
              <a:t>, ветер – </a:t>
            </a:r>
            <a:r>
              <a:rPr lang="ru-RU" sz="2000" dirty="0" err="1">
                <a:latin typeface="Times New Roman" panose="02020603050405020304" pitchFamily="18" charset="0"/>
                <a:cs typeface="Times New Roman" panose="02020603050405020304" pitchFamily="18" charset="0"/>
              </a:rPr>
              <a:t>ветар</a:t>
            </a:r>
            <a:r>
              <a:rPr lang="ru-RU" sz="2000" dirty="0">
                <a:latin typeface="Times New Roman" panose="02020603050405020304" pitchFamily="18" charset="0"/>
                <a:cs typeface="Times New Roman" panose="02020603050405020304" pitchFamily="18" charset="0"/>
              </a:rPr>
              <a:t>. Как будет по-сербски пес и дед?</a:t>
            </a:r>
          </a:p>
        </p:txBody>
      </p:sp>
      <p:sp>
        <p:nvSpPr>
          <p:cNvPr id="10" name="TextBox 9">
            <a:extLst>
              <a:ext uri="{FF2B5EF4-FFF2-40B4-BE49-F238E27FC236}">
                <a16:creationId xmlns:a16="http://schemas.microsoft.com/office/drawing/2014/main" id="{28AE3097-EB93-6F20-11C1-31BC1157C43A}"/>
              </a:ext>
            </a:extLst>
          </p:cNvPr>
          <p:cNvSpPr txBox="1"/>
          <p:nvPr/>
        </p:nvSpPr>
        <p:spPr>
          <a:xfrm>
            <a:off x="587387" y="4802376"/>
            <a:ext cx="10950499"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Даны болгарские слова и их переводы на русский язык: </a:t>
            </a:r>
            <a:r>
              <a:rPr lang="ru-RU" sz="2000" dirty="0" err="1">
                <a:latin typeface="Times New Roman" panose="02020603050405020304" pitchFamily="18" charset="0"/>
                <a:cs typeface="Times New Roman" panose="02020603050405020304" pitchFamily="18" charset="0"/>
              </a:rPr>
              <a:t>върна</a:t>
            </a:r>
            <a:r>
              <a:rPr lang="ru-RU" sz="2000" dirty="0">
                <a:latin typeface="Times New Roman" panose="02020603050405020304" pitchFamily="18" charset="0"/>
                <a:cs typeface="Times New Roman" panose="02020603050405020304" pitchFamily="18" charset="0"/>
              </a:rPr>
              <a:t> ‘верну’, </a:t>
            </a:r>
            <a:r>
              <a:rPr lang="ru-RU" sz="2000" dirty="0" err="1">
                <a:latin typeface="Times New Roman" panose="02020603050405020304" pitchFamily="18" charset="0"/>
                <a:cs typeface="Times New Roman" panose="02020603050405020304" pitchFamily="18" charset="0"/>
              </a:rPr>
              <a:t>държа</a:t>
            </a:r>
            <a:r>
              <a:rPr lang="ru-RU" sz="2000" dirty="0">
                <a:latin typeface="Times New Roman" panose="02020603050405020304" pitchFamily="18" charset="0"/>
                <a:cs typeface="Times New Roman" panose="02020603050405020304" pitchFamily="18" charset="0"/>
              </a:rPr>
              <a:t> ‘держу’, </a:t>
            </a:r>
            <a:r>
              <a:rPr lang="ru-RU" sz="2000" dirty="0" err="1">
                <a:latin typeface="Times New Roman" panose="02020603050405020304" pitchFamily="18" charset="0"/>
                <a:cs typeface="Times New Roman" panose="02020603050405020304" pitchFamily="18" charset="0"/>
              </a:rPr>
              <a:t>жълта</a:t>
            </a:r>
            <a:r>
              <a:rPr lang="ru-RU" sz="2000" dirty="0">
                <a:latin typeface="Times New Roman" panose="02020603050405020304" pitchFamily="18" charset="0"/>
                <a:cs typeface="Times New Roman" panose="02020603050405020304" pitchFamily="18" charset="0"/>
              </a:rPr>
              <a:t> ‘жёлтая’, </a:t>
            </a:r>
            <a:r>
              <a:rPr lang="ru-RU" sz="2000" dirty="0" err="1">
                <a:latin typeface="Times New Roman" panose="02020603050405020304" pitchFamily="18" charset="0"/>
                <a:cs typeface="Times New Roman" panose="02020603050405020304" pitchFamily="18" charset="0"/>
              </a:rPr>
              <a:t>пръстен</a:t>
            </a:r>
            <a:r>
              <a:rPr lang="ru-RU" sz="2000" dirty="0">
                <a:latin typeface="Times New Roman" panose="02020603050405020304" pitchFamily="18" charset="0"/>
                <a:cs typeface="Times New Roman" panose="02020603050405020304" pitchFamily="18" charset="0"/>
              </a:rPr>
              <a:t> ‘перстень’, </a:t>
            </a:r>
            <a:r>
              <a:rPr lang="ru-RU" sz="2000" dirty="0" err="1">
                <a:latin typeface="Times New Roman" panose="02020603050405020304" pitchFamily="18" charset="0"/>
                <a:cs typeface="Times New Roman" panose="02020603050405020304" pitchFamily="18" charset="0"/>
              </a:rPr>
              <a:t>пълнота</a:t>
            </a:r>
            <a:r>
              <a:rPr lang="ru-RU" sz="2000" dirty="0">
                <a:latin typeface="Times New Roman" panose="02020603050405020304" pitchFamily="18" charset="0"/>
                <a:cs typeface="Times New Roman" panose="02020603050405020304" pitchFamily="18" charset="0"/>
              </a:rPr>
              <a:t> ‘полнота’, </a:t>
            </a:r>
            <a:r>
              <a:rPr lang="ru-RU" sz="2000" dirty="0" err="1">
                <a:latin typeface="Times New Roman" panose="02020603050405020304" pitchFamily="18" charset="0"/>
                <a:cs typeface="Times New Roman" panose="02020603050405020304" pitchFamily="18" charset="0"/>
              </a:rPr>
              <a:t>слънце</a:t>
            </a:r>
            <a:r>
              <a:rPr lang="ru-RU" sz="2000" dirty="0">
                <a:latin typeface="Times New Roman" panose="02020603050405020304" pitchFamily="18" charset="0"/>
                <a:cs typeface="Times New Roman" panose="02020603050405020304" pitchFamily="18" charset="0"/>
              </a:rPr>
              <a:t> ‘солнце’, </a:t>
            </a:r>
            <a:r>
              <a:rPr lang="ru-RU" sz="2000" dirty="0" err="1">
                <a:latin typeface="Times New Roman" panose="02020603050405020304" pitchFamily="18" charset="0"/>
                <a:cs typeface="Times New Roman" panose="02020603050405020304" pitchFamily="18" charset="0"/>
              </a:rPr>
              <a:t>сръбска</a:t>
            </a:r>
            <a:r>
              <a:rPr lang="ru-RU" sz="2000" dirty="0">
                <a:latin typeface="Times New Roman" panose="02020603050405020304" pitchFamily="18" charset="0"/>
                <a:cs typeface="Times New Roman" panose="02020603050405020304" pitchFamily="18" charset="0"/>
              </a:rPr>
              <a:t> ‘сербская’.</a:t>
            </a:r>
          </a:p>
          <a:p>
            <a:r>
              <a:rPr lang="ru-RU" sz="2000" dirty="0">
                <a:latin typeface="Times New Roman" panose="02020603050405020304" pitchFamily="18" charset="0"/>
                <a:cs typeface="Times New Roman" panose="02020603050405020304" pitchFamily="18" charset="0"/>
              </a:rPr>
              <a:t>Задание. Переведите на болгарский язык: верба, мёрзну, толстая, торговец. Поясните Ваше решение. </a:t>
            </a:r>
          </a:p>
          <a:p>
            <a:r>
              <a:rPr lang="ru-RU" sz="2000" dirty="0">
                <a:latin typeface="Times New Roman" panose="02020603050405020304" pitchFamily="18" charset="0"/>
                <a:cs typeface="Times New Roman" panose="02020603050405020304" pitchFamily="18" charset="0"/>
              </a:rPr>
              <a:t>Примечание. ъ – особый болгарский гласный, который произносится примерно так же, как о в первом слоге русского слова голова.</a:t>
            </a:r>
          </a:p>
        </p:txBody>
      </p:sp>
    </p:spTree>
    <p:extLst>
      <p:ext uri="{BB962C8B-B14F-4D97-AF65-F5344CB8AC3E}">
        <p14:creationId xmlns:p14="http://schemas.microsoft.com/office/powerpoint/2010/main" val="686229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31700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1" dirty="0">
                <a:latin typeface="Times New Roman" panose="02020603050405020304" pitchFamily="18" charset="0"/>
              </a:rPr>
              <a:t>Культурно-исторический критерий. </a:t>
            </a:r>
            <a:endParaRPr lang="en-US" sz="2000" b="1" dirty="0">
              <a:latin typeface="Times New Roman" panose="02020603050405020304" pitchFamily="18" charset="0"/>
            </a:endParaRPr>
          </a:p>
          <a:p>
            <a:endParaRPr lang="en-US" sz="2000" b="1" dirty="0">
              <a:latin typeface="Times New Roman" panose="02020603050405020304" pitchFamily="18" charset="0"/>
            </a:endParaRPr>
          </a:p>
          <a:p>
            <a:r>
              <a:rPr lang="ru-RU" sz="2000" dirty="0">
                <a:latin typeface="Times New Roman" panose="02020603050405020304" pitchFamily="18" charset="0"/>
              </a:rPr>
              <a:t>Если из истории</a:t>
            </a:r>
            <a:r>
              <a:rPr lang="en-US" sz="2000" dirty="0">
                <a:latin typeface="Times New Roman" panose="02020603050405020304" pitchFamily="18" charset="0"/>
              </a:rPr>
              <a:t> </a:t>
            </a:r>
            <a:r>
              <a:rPr lang="ru-RU" sz="2000" dirty="0">
                <a:latin typeface="Times New Roman" panose="02020603050405020304" pitchFamily="18" charset="0"/>
              </a:rPr>
              <a:t>известно, от какого народа к какому шло заимствование</a:t>
            </a:r>
            <a:r>
              <a:rPr lang="en-US" sz="2000" dirty="0">
                <a:latin typeface="Times New Roman" panose="02020603050405020304" pitchFamily="18" charset="0"/>
              </a:rPr>
              <a:t> </a:t>
            </a:r>
            <a:r>
              <a:rPr lang="ru-RU" sz="2000" dirty="0">
                <a:latin typeface="Times New Roman" panose="02020603050405020304" pitchFamily="18" charset="0"/>
              </a:rPr>
              <a:t>элементов культуры, можно предположить, что и слова,</a:t>
            </a:r>
            <a:r>
              <a:rPr lang="en-US" sz="2000" dirty="0">
                <a:latin typeface="Times New Roman" panose="02020603050405020304" pitchFamily="18" charset="0"/>
              </a:rPr>
              <a:t> </a:t>
            </a:r>
            <a:r>
              <a:rPr lang="ru-RU" sz="2000" dirty="0">
                <a:latin typeface="Times New Roman" panose="02020603050405020304" pitchFamily="18" charset="0"/>
              </a:rPr>
              <a:t>называющие их, были заимствованы вместе с ними.</a:t>
            </a:r>
          </a:p>
          <a:p>
            <a:endParaRPr lang="en-US" sz="2000" dirty="0">
              <a:latin typeface="Times New Roman" panose="02020603050405020304" pitchFamily="18" charset="0"/>
            </a:endParaRPr>
          </a:p>
          <a:p>
            <a:r>
              <a:rPr lang="ru-RU" sz="2000" dirty="0">
                <a:latin typeface="Times New Roman" panose="02020603050405020304" pitchFamily="18" charset="0"/>
              </a:rPr>
              <a:t>Пример:</a:t>
            </a:r>
          </a:p>
          <a:p>
            <a:r>
              <a:rPr lang="ru-RU" sz="2000" dirty="0">
                <a:latin typeface="Times New Roman" panose="02020603050405020304" pitchFamily="18" charset="0"/>
              </a:rPr>
              <a:t>Имеется значительное число общих слов между</a:t>
            </a:r>
            <a:r>
              <a:rPr lang="en-US" sz="2000" dirty="0">
                <a:latin typeface="Times New Roman" panose="02020603050405020304" pitchFamily="18" charset="0"/>
              </a:rPr>
              <a:t> </a:t>
            </a:r>
            <a:r>
              <a:rPr lang="ru-RU" sz="2000" dirty="0">
                <a:latin typeface="Times New Roman" panose="02020603050405020304" pitchFamily="18" charset="0"/>
              </a:rPr>
              <a:t>чадскими языками (афразийские) и языком канури</a:t>
            </a:r>
          </a:p>
          <a:p>
            <a:r>
              <a:rPr lang="ru-RU" sz="2000" dirty="0">
                <a:latin typeface="Times New Roman" panose="02020603050405020304" pitchFamily="18" charset="0"/>
              </a:rPr>
              <a:t>(нило-сахарские).</a:t>
            </a:r>
            <a:r>
              <a:rPr lang="en-US" sz="2000" dirty="0">
                <a:latin typeface="Times New Roman" panose="02020603050405020304" pitchFamily="18" charset="0"/>
              </a:rPr>
              <a:t> </a:t>
            </a:r>
            <a:r>
              <a:rPr lang="ru-RU" sz="2000" dirty="0">
                <a:latin typeface="Times New Roman" panose="02020603050405020304" pitchFamily="18" charset="0"/>
              </a:rPr>
              <a:t>При этом известно, что канури был языком крупного</a:t>
            </a:r>
            <a:r>
              <a:rPr lang="en-US" sz="2000" dirty="0">
                <a:latin typeface="Times New Roman" panose="02020603050405020304" pitchFamily="18" charset="0"/>
              </a:rPr>
              <a:t> </a:t>
            </a:r>
            <a:r>
              <a:rPr lang="ru-RU" sz="2000" dirty="0">
                <a:latin typeface="Times New Roman" panose="02020603050405020304" pitchFamily="18" charset="0"/>
              </a:rPr>
              <a:t>государства – Борну, под властью которого находились</a:t>
            </a:r>
            <a:r>
              <a:rPr lang="en-US" sz="2000" dirty="0">
                <a:latin typeface="Times New Roman" panose="02020603050405020304" pitchFamily="18" charset="0"/>
              </a:rPr>
              <a:t> </a:t>
            </a:r>
            <a:r>
              <a:rPr lang="ru-RU" sz="2000" dirty="0">
                <a:latin typeface="Times New Roman" panose="02020603050405020304" pitchFamily="18" charset="0"/>
              </a:rPr>
              <a:t>чадские племена. Соответственно, общие слова в</a:t>
            </a:r>
            <a:r>
              <a:rPr lang="en-US" sz="2000" dirty="0">
                <a:latin typeface="Times New Roman" panose="02020603050405020304" pitchFamily="18" charset="0"/>
              </a:rPr>
              <a:t> </a:t>
            </a:r>
            <a:r>
              <a:rPr lang="ru-RU" sz="2000" dirty="0">
                <a:latin typeface="Times New Roman" panose="02020603050405020304" pitchFamily="18" charset="0"/>
              </a:rPr>
              <a:t>данном случае – заимствования из канури в чадские. </a:t>
            </a:r>
            <a:endParaRPr lang="ru-RU" sz="2000" dirty="0">
              <a:solidFill>
                <a:srgbClr val="FF0000"/>
              </a:solidFill>
              <a:latin typeface="Times New Roman" panose="02020603050405020304" pitchFamily="18" charset="0"/>
            </a:endParaRP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Методы выделения заимствований</a:t>
            </a:r>
          </a:p>
        </p:txBody>
      </p:sp>
    </p:spTree>
    <p:extLst>
      <p:ext uri="{BB962C8B-B14F-4D97-AF65-F5344CB8AC3E}">
        <p14:creationId xmlns:p14="http://schemas.microsoft.com/office/powerpoint/2010/main" val="250036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5B772C-6720-B02F-FDBB-7278CB611DD0}"/>
              </a:ext>
            </a:extLst>
          </p:cNvPr>
          <p:cNvSpPr txBox="1"/>
          <p:nvPr/>
        </p:nvSpPr>
        <p:spPr>
          <a:xfrm>
            <a:off x="695400" y="1028343"/>
            <a:ext cx="11089232" cy="5016758"/>
          </a:xfrm>
          <a:prstGeom prst="rect">
            <a:avLst/>
          </a:prstGeom>
          <a:noFill/>
        </p:spPr>
        <p:txBody>
          <a:bodyPr wrap="square">
            <a:spAutoFit/>
          </a:bodyPr>
          <a:lstStyle/>
          <a:p>
            <a:r>
              <a:rPr lang="ru-RU" sz="2000" dirty="0">
                <a:latin typeface="Times New Roman" panose="02020603050405020304" pitchFamily="18" charset="0"/>
                <a:cs typeface="Times New Roman" panose="02020603050405020304" pitchFamily="18" charset="0"/>
              </a:rPr>
              <a:t>Даны фрагменты из русских народных театральных представлений, описывающих комические злоключения двух братьев: </a:t>
            </a:r>
          </a:p>
          <a:p>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Ерёма</a:t>
            </a:r>
            <a:r>
              <a:rPr lang="ru-RU" sz="2000" dirty="0">
                <a:latin typeface="Times New Roman" panose="02020603050405020304" pitchFamily="18" charset="0"/>
                <a:cs typeface="Times New Roman" panose="02020603050405020304" pitchFamily="18" charset="0"/>
              </a:rPr>
              <a:t> пошел в рынок, а Фома-то на базар»</a:t>
            </a:r>
          </a:p>
          <a:p>
            <a:r>
              <a:rPr lang="ru-RU" sz="2000" dirty="0">
                <a:latin typeface="Times New Roman" panose="02020603050405020304" pitchFamily="18" charset="0"/>
                <a:cs typeface="Times New Roman" panose="02020603050405020304" pitchFamily="18" charset="0"/>
              </a:rPr>
              <a:t>	«Вот </a:t>
            </a:r>
            <a:r>
              <a:rPr lang="ru-RU" sz="2000" dirty="0" err="1">
                <a:latin typeface="Times New Roman" panose="02020603050405020304" pitchFamily="18" charset="0"/>
                <a:cs typeface="Times New Roman" panose="02020603050405020304" pitchFamily="18" charset="0"/>
              </a:rPr>
              <a:t>Ерёма</a:t>
            </a:r>
            <a:r>
              <a:rPr lang="ru-RU" sz="2000" dirty="0">
                <a:latin typeface="Times New Roman" panose="02020603050405020304" pitchFamily="18" charset="0"/>
                <a:cs typeface="Times New Roman" panose="02020603050405020304" pitchFamily="18" charset="0"/>
              </a:rPr>
              <a:t> зашел в церковь, а Фома-то в алтарь»</a:t>
            </a:r>
          </a:p>
          <a:p>
            <a:r>
              <a:rPr lang="ru-RU" sz="2000" dirty="0">
                <a:latin typeface="Times New Roman" panose="02020603050405020304" pitchFamily="18" charset="0"/>
                <a:cs typeface="Times New Roman" panose="02020603050405020304" pitchFamily="18" charset="0"/>
              </a:rPr>
              <a:t>	«А </a:t>
            </a:r>
            <a:r>
              <a:rPr lang="ru-RU" sz="2000" dirty="0" err="1">
                <a:latin typeface="Times New Roman" panose="02020603050405020304" pitchFamily="18" charset="0"/>
                <a:cs typeface="Times New Roman" panose="02020603050405020304" pitchFamily="18" charset="0"/>
              </a:rPr>
              <a:t>Ерёма</a:t>
            </a:r>
            <a:r>
              <a:rPr lang="ru-RU" sz="2000" dirty="0">
                <a:latin typeface="Times New Roman" panose="02020603050405020304" pitchFamily="18" charset="0"/>
                <a:cs typeface="Times New Roman" panose="02020603050405020304" pitchFamily="18" charset="0"/>
              </a:rPr>
              <a:t> носит лапти, а Фома-то сапоги»</a:t>
            </a:r>
          </a:p>
          <a:p>
            <a:r>
              <a:rPr lang="ru-RU" sz="2000" dirty="0">
                <a:latin typeface="Times New Roman" panose="02020603050405020304" pitchFamily="18" charset="0"/>
                <a:cs typeface="Times New Roman" panose="02020603050405020304" pitchFamily="18" charset="0"/>
              </a:rPr>
              <a:t>	«Как </a:t>
            </a:r>
            <a:r>
              <a:rPr lang="ru-RU" sz="2000" dirty="0" err="1">
                <a:latin typeface="Times New Roman" panose="02020603050405020304" pitchFamily="18" charset="0"/>
                <a:cs typeface="Times New Roman" panose="02020603050405020304" pitchFamily="18" charset="0"/>
              </a:rPr>
              <a:t>Ерёму</a:t>
            </a:r>
            <a:r>
              <a:rPr lang="ru-RU" sz="2000" dirty="0">
                <a:latin typeface="Times New Roman" panose="02020603050405020304" pitchFamily="18" charset="0"/>
                <a:cs typeface="Times New Roman" panose="02020603050405020304" pitchFamily="18" charset="0"/>
              </a:rPr>
              <a:t>-то поймали, а Фому-то сгребли»</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Задание 1. Догадавшись, чем похожи и чем отличаются </a:t>
            </a:r>
            <a:r>
              <a:rPr lang="ru-RU" sz="2000" dirty="0" err="1">
                <a:latin typeface="Times New Roman" panose="02020603050405020304" pitchFamily="18" charset="0"/>
                <a:cs typeface="Times New Roman" panose="02020603050405020304" pitchFamily="18" charset="0"/>
              </a:rPr>
              <a:t>описа¬ния</a:t>
            </a:r>
            <a:r>
              <a:rPr lang="ru-RU" sz="2000" dirty="0">
                <a:latin typeface="Times New Roman" panose="02020603050405020304" pitchFamily="18" charset="0"/>
                <a:cs typeface="Times New Roman" panose="02020603050405020304" pitchFamily="18" charset="0"/>
              </a:rPr>
              <a:t> событий, происходящих с </a:t>
            </a:r>
            <a:r>
              <a:rPr lang="ru-RU" sz="2000" dirty="0" err="1">
                <a:latin typeface="Times New Roman" panose="02020603050405020304" pitchFamily="18" charset="0"/>
                <a:cs typeface="Times New Roman" panose="02020603050405020304" pitchFamily="18" charset="0"/>
              </a:rPr>
              <a:t>Ерёмой</a:t>
            </a:r>
            <a:r>
              <a:rPr lang="ru-RU" sz="2000" dirty="0">
                <a:latin typeface="Times New Roman" panose="02020603050405020304" pitchFamily="18" charset="0"/>
                <a:cs typeface="Times New Roman" panose="02020603050405020304" pitchFamily="18" charset="0"/>
              </a:rPr>
              <a:t> и Фомой, составьте 6 фраз такой структуры: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a:t>
            </a:r>
            <a:r>
              <a:rPr lang="ru-RU" sz="2000" dirty="0" err="1">
                <a:latin typeface="Times New Roman" panose="02020603050405020304" pitchFamily="18" charset="0"/>
                <a:cs typeface="Times New Roman" panose="02020603050405020304" pitchFamily="18" charset="0"/>
              </a:rPr>
              <a:t>Ерёма</a:t>
            </a:r>
            <a:r>
              <a:rPr lang="ru-RU" sz="2000" dirty="0">
                <a:latin typeface="Times New Roman" panose="02020603050405020304" pitchFamily="18" charset="0"/>
                <a:cs typeface="Times New Roman" panose="02020603050405020304" pitchFamily="18" charset="0"/>
              </a:rPr>
              <a:t> взял [...], а Фома-то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выбрав недостающие слова из следующего списка: полтину, кадило, чесноку, свечу, полтора, шубу, невод, короб, кафтан, </a:t>
            </a:r>
            <a:r>
              <a:rPr lang="ru-RU" sz="2000" dirty="0" err="1">
                <a:latin typeface="Times New Roman" panose="02020603050405020304" pitchFamily="18" charset="0"/>
                <a:cs typeface="Times New Roman" panose="02020603050405020304" pitchFamily="18" charset="0"/>
              </a:rPr>
              <a:t>неводок</a:t>
            </a:r>
            <a:r>
              <a:rPr lang="ru-RU" sz="2000" dirty="0">
                <a:latin typeface="Times New Roman" panose="02020603050405020304" pitchFamily="18" charset="0"/>
                <a:cs typeface="Times New Roman" panose="02020603050405020304" pitchFamily="18" charset="0"/>
              </a:rPr>
              <a:t>, сундук, луку.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Задание 2. Как вы думаете, в чём причина замеченного вами различия?</a:t>
            </a:r>
          </a:p>
        </p:txBody>
      </p:sp>
    </p:spTree>
    <p:extLst>
      <p:ext uri="{BB962C8B-B14F-4D97-AF65-F5344CB8AC3E}">
        <p14:creationId xmlns:p14="http://schemas.microsoft.com/office/powerpoint/2010/main" val="120615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96E215-2E53-A2DC-5446-FFCCEC57AF79}"/>
              </a:ext>
            </a:extLst>
          </p:cNvPr>
          <p:cNvSpPr txBox="1"/>
          <p:nvPr/>
        </p:nvSpPr>
        <p:spPr>
          <a:xfrm>
            <a:off x="1055440" y="1484784"/>
            <a:ext cx="10657184" cy="2246769"/>
          </a:xfrm>
          <a:prstGeom prst="rect">
            <a:avLst/>
          </a:prstGeom>
          <a:noFill/>
        </p:spPr>
        <p:txBody>
          <a:bodyPr wrap="square">
            <a:spAutoFit/>
          </a:bodyPr>
          <a:lstStyle/>
          <a:p>
            <a:r>
              <a:rPr lang="ru-RU" sz="2000" dirty="0">
                <a:latin typeface="Times New Roman" panose="02020603050405020304" pitchFamily="18" charset="0"/>
                <a:cs typeface="Times New Roman" panose="02020603050405020304" pitchFamily="18" charset="0"/>
              </a:rPr>
              <a:t>РУССКИЕ ЖЕНСКИЕ ОТЧЕСТВА</a:t>
            </a:r>
          </a:p>
          <a:p>
            <a:r>
              <a:rPr lang="ru-RU" sz="2000" dirty="0">
                <a:latin typeface="Times New Roman" panose="02020603050405020304" pitchFamily="18" charset="0"/>
                <a:cs typeface="Times New Roman" panose="02020603050405020304" pitchFamily="18" charset="0"/>
              </a:rPr>
              <a:t>Рассмотрим русские женские отчества, образованные от личных имён I склонения:</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Илья – Ильинична, Никита – Никитична, Фока – </a:t>
            </a:r>
            <a:r>
              <a:rPr lang="ru-RU" sz="2000" dirty="0" err="1">
                <a:latin typeface="Times New Roman" panose="02020603050405020304" pitchFamily="18" charset="0"/>
                <a:cs typeface="Times New Roman" panose="02020603050405020304" pitchFamily="18" charset="0"/>
              </a:rPr>
              <a:t>Фокична</a:t>
            </a: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Кузьма – Кузьминична, Савва – </a:t>
            </a:r>
            <a:r>
              <a:rPr lang="ru-RU" sz="2000" dirty="0" err="1">
                <a:latin typeface="Times New Roman" panose="02020603050405020304" pitchFamily="18" charset="0"/>
                <a:cs typeface="Times New Roman" panose="02020603050405020304" pitchFamily="18" charset="0"/>
              </a:rPr>
              <a:t>Саввична</a:t>
            </a:r>
            <a:r>
              <a:rPr lang="ru-RU" sz="2000" dirty="0">
                <a:latin typeface="Times New Roman" panose="02020603050405020304" pitchFamily="18" charset="0"/>
                <a:cs typeface="Times New Roman" panose="02020603050405020304" pitchFamily="18" charset="0"/>
              </a:rPr>
              <a:t>, Фома – Фоминична, Лука – </a:t>
            </a:r>
            <a:r>
              <a:rPr lang="ru-RU" sz="2000" dirty="0" err="1">
                <a:latin typeface="Times New Roman" panose="02020603050405020304" pitchFamily="18" charset="0"/>
                <a:cs typeface="Times New Roman" panose="02020603050405020304" pitchFamily="18" charset="0"/>
              </a:rPr>
              <a:t>Лукинична</a:t>
            </a:r>
            <a:endParaRPr lang="ru-RU" sz="2000" dirty="0">
              <a:latin typeface="Times New Roman" panose="02020603050405020304" pitchFamily="18" charset="0"/>
              <a:cs typeface="Times New Roman" panose="02020603050405020304" pitchFamily="18" charset="0"/>
            </a:endParaRP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Задание. Сформулируйте правила образования таких отчеств.</a:t>
            </a:r>
          </a:p>
        </p:txBody>
      </p:sp>
    </p:spTree>
    <p:extLst>
      <p:ext uri="{BB962C8B-B14F-4D97-AF65-F5344CB8AC3E}">
        <p14:creationId xmlns:p14="http://schemas.microsoft.com/office/powerpoint/2010/main" val="3857514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От греч. «истина». </a:t>
            </a:r>
          </a:p>
          <a:p>
            <a:r>
              <a:rPr lang="ru-RU" sz="2000" dirty="0">
                <a:latin typeface="Times New Roman" panose="02020603050405020304" pitchFamily="18" charset="0"/>
              </a:rPr>
              <a:t>Раздел лингвистики, изучающий происхождение слов.</a:t>
            </a:r>
          </a:p>
          <a:p>
            <a:r>
              <a:rPr lang="ru-RU" sz="2000" dirty="0">
                <a:latin typeface="Times New Roman" panose="02020603050405020304" pitchFamily="18" charset="0"/>
              </a:rPr>
              <a:t>Гипотеза о происхождении того или иного конкретного слова / информация о том, к каким словам праязыка это слово восходит.</a:t>
            </a:r>
          </a:p>
          <a:p>
            <a:endParaRPr lang="ru-RU" sz="2000" dirty="0">
              <a:latin typeface="Times New Roman" panose="02020603050405020304" pitchFamily="18" charset="0"/>
            </a:endParaRPr>
          </a:p>
          <a:p>
            <a:r>
              <a:rPr lang="ru-RU" sz="2000" dirty="0">
                <a:latin typeface="Times New Roman" panose="02020603050405020304" pitchFamily="18" charset="0"/>
              </a:rPr>
              <a:t>Ближняя этимология (одни язык) и дальняя этимология ( за пределами одного языка).</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Этимология</a:t>
            </a:r>
          </a:p>
        </p:txBody>
      </p:sp>
    </p:spTree>
    <p:extLst>
      <p:ext uri="{BB962C8B-B14F-4D97-AF65-F5344CB8AC3E}">
        <p14:creationId xmlns:p14="http://schemas.microsoft.com/office/powerpoint/2010/main" val="1857683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1) исконные слова, т. е. слова, унаследованные от языка-предка;</a:t>
            </a:r>
          </a:p>
          <a:p>
            <a:r>
              <a:rPr lang="ru-RU" sz="2000" dirty="0">
                <a:latin typeface="Times New Roman" panose="02020603050405020304" pitchFamily="18" charset="0"/>
              </a:rPr>
              <a:t>2) слова, образованные при помощи существующих (или существовавших ранее) в языке словообразовательных средств;</a:t>
            </a:r>
          </a:p>
          <a:p>
            <a:r>
              <a:rPr lang="ru-RU" sz="2000" dirty="0">
                <a:latin typeface="Times New Roman" panose="02020603050405020304" pitchFamily="18" charset="0"/>
              </a:rPr>
              <a:t>3) слова, заимствованные из других языков (их число особенно велико в области терминологии);</a:t>
            </a:r>
          </a:p>
          <a:p>
            <a:r>
              <a:rPr lang="ru-RU" sz="2000" dirty="0">
                <a:latin typeface="Times New Roman" panose="02020603050405020304" pitchFamily="18" charset="0"/>
              </a:rPr>
              <a:t>4) искусственно созданные слова (группа, представленная не во всех языках);</a:t>
            </a:r>
          </a:p>
          <a:p>
            <a:r>
              <a:rPr lang="ru-RU" sz="2000" dirty="0">
                <a:latin typeface="Times New Roman" panose="02020603050405020304" pitchFamily="18" charset="0"/>
              </a:rPr>
              <a:t>5) слова, возникшие в результате различных ошибок — неправильного морфологического членения, </a:t>
            </a:r>
            <a:r>
              <a:rPr lang="ru-RU" sz="2000" dirty="0" err="1">
                <a:latin typeface="Times New Roman" panose="02020603050405020304" pitchFamily="18" charset="0"/>
              </a:rPr>
              <a:t>гиперкоррекций</a:t>
            </a:r>
            <a:r>
              <a:rPr lang="ru-RU" sz="2000" dirty="0">
                <a:latin typeface="Times New Roman" panose="02020603050405020304" pitchFamily="18" charset="0"/>
              </a:rPr>
              <a:t>, контаминаций и т. п. (такие ошибки нередко возникают при заимствовании, но возможны и в исконной лексике).</a:t>
            </a:r>
          </a:p>
          <a:p>
            <a:endParaRPr lang="ru-RU" sz="2000" dirty="0">
              <a:latin typeface="Times New Roman" panose="02020603050405020304" pitchFamily="18" charset="0"/>
            </a:endParaRPr>
          </a:p>
          <a:p>
            <a:r>
              <a:rPr lang="ru-RU" sz="2000" dirty="0">
                <a:latin typeface="Times New Roman" panose="02020603050405020304" pitchFamily="18" charset="0"/>
              </a:rPr>
              <a:t>Слова, которые в данном языке являются исконными, в языке-предке могли принадлежать к любой из вышеперечисленных групп.</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89620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Группы слов в языке в соответствии с происхождением</a:t>
            </a:r>
          </a:p>
        </p:txBody>
      </p:sp>
    </p:spTree>
    <p:extLst>
      <p:ext uri="{BB962C8B-B14F-4D97-AF65-F5344CB8AC3E}">
        <p14:creationId xmlns:p14="http://schemas.microsoft.com/office/powerpoint/2010/main" val="2094997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541686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1) исконные слова, т. е. слова, унаследованные от языка-предка;</a:t>
            </a:r>
          </a:p>
          <a:p>
            <a:r>
              <a:rPr lang="ru-RU" sz="2000" dirty="0">
                <a:latin typeface="Times New Roman" panose="02020603050405020304" pitchFamily="18" charset="0"/>
              </a:rPr>
              <a:t>2) слова, образованные при помощи существующих (или существовавших ранее) в языке словообразовательных средств;</a:t>
            </a:r>
          </a:p>
          <a:p>
            <a:r>
              <a:rPr lang="ru-RU" sz="2000" dirty="0">
                <a:latin typeface="Times New Roman" panose="02020603050405020304" pitchFamily="18" charset="0"/>
              </a:rPr>
              <a:t>3) слова, заимствованные из других языков (их число особенно велико в области терминологии);</a:t>
            </a:r>
          </a:p>
          <a:p>
            <a:r>
              <a:rPr lang="ru-RU" sz="2000" dirty="0">
                <a:latin typeface="Times New Roman" panose="02020603050405020304" pitchFamily="18" charset="0"/>
              </a:rPr>
              <a:t>4) искусственно созданные слова (группа, представленная не во всех языках); </a:t>
            </a:r>
            <a:r>
              <a:rPr lang="ru-RU" sz="1800" i="1" kern="1200" dirty="0">
                <a:effectLst/>
                <a:latin typeface="Times New Roman" panose="02020603050405020304" pitchFamily="18" charset="0"/>
                <a:ea typeface="Times New Roman" panose="02020603050405020304" pitchFamily="18" charset="0"/>
              </a:rPr>
              <a:t>стушеваться</a:t>
            </a:r>
            <a:r>
              <a:rPr lang="ru-RU" sz="1800" kern="1200" dirty="0">
                <a:effectLst/>
                <a:latin typeface="Times New Roman" panose="02020603050405020304" pitchFamily="18" charset="0"/>
                <a:ea typeface="Times New Roman" panose="02020603050405020304" pitchFamily="18" charset="0"/>
              </a:rPr>
              <a:t>, созданное Ф.М. Достоевским, или английское </a:t>
            </a:r>
            <a:r>
              <a:rPr lang="ru-RU" sz="1800" i="1" kern="1200" dirty="0" err="1">
                <a:effectLst/>
                <a:latin typeface="Times New Roman" panose="02020603050405020304" pitchFamily="18" charset="0"/>
                <a:ea typeface="Times New Roman" panose="02020603050405020304" pitchFamily="18" charset="0"/>
              </a:rPr>
              <a:t>lilliputian</a:t>
            </a:r>
            <a:r>
              <a:rPr lang="ru-RU" sz="1800" kern="1200" dirty="0">
                <a:effectLst/>
                <a:latin typeface="Times New Roman" panose="02020603050405020304" pitchFamily="18" charset="0"/>
                <a:ea typeface="Times New Roman" panose="02020603050405020304" pitchFamily="18" charset="0"/>
              </a:rPr>
              <a:t> `лилипут, очень маленький человечек', придуманное Дж. Свифтом</a:t>
            </a:r>
            <a:endParaRPr lang="ru-RU" sz="2000" dirty="0">
              <a:latin typeface="Times New Roman" panose="02020603050405020304" pitchFamily="18" charset="0"/>
            </a:endParaRPr>
          </a:p>
          <a:p>
            <a:r>
              <a:rPr lang="ru-RU" sz="2000" dirty="0">
                <a:latin typeface="Times New Roman" panose="02020603050405020304" pitchFamily="18" charset="0"/>
              </a:rPr>
              <a:t>5) слова, возникшие в результате различных ошибок — неправильного морфологического членения, </a:t>
            </a:r>
            <a:r>
              <a:rPr lang="ru-RU" sz="2000" dirty="0" err="1">
                <a:latin typeface="Times New Roman" panose="02020603050405020304" pitchFamily="18" charset="0"/>
              </a:rPr>
              <a:t>гиперкоррекций</a:t>
            </a:r>
            <a:r>
              <a:rPr lang="ru-RU" sz="2000" dirty="0">
                <a:latin typeface="Times New Roman" panose="02020603050405020304" pitchFamily="18" charset="0"/>
              </a:rPr>
              <a:t>, контаминаций и т. п. (такие ошибки нередко возникают при заимствовании, но возможны и в исконной лексике). </a:t>
            </a:r>
            <a:r>
              <a:rPr lang="ru-RU" sz="1800" kern="1200" dirty="0">
                <a:effectLst/>
                <a:latin typeface="Times New Roman" panose="02020603050405020304" pitchFamily="18" charset="0"/>
                <a:ea typeface="Times New Roman" panose="02020603050405020304" pitchFamily="18" charset="0"/>
              </a:rPr>
              <a:t>Английское </a:t>
            </a:r>
            <a:r>
              <a:rPr lang="ru-RU" sz="1800" i="1" kern="1200" dirty="0" err="1">
                <a:effectLst/>
                <a:latin typeface="Times New Roman" panose="02020603050405020304" pitchFamily="18" charset="0"/>
                <a:ea typeface="Times New Roman" panose="02020603050405020304" pitchFamily="18" charset="0"/>
              </a:rPr>
              <a:t>dormouse</a:t>
            </a:r>
            <a:r>
              <a:rPr lang="ru-RU" sz="1800" kern="1200" dirty="0">
                <a:effectLst/>
                <a:latin typeface="Times New Roman" panose="02020603050405020304" pitchFamily="18" charset="0"/>
                <a:ea typeface="Times New Roman" panose="02020603050405020304" pitchFamily="18" charset="0"/>
              </a:rPr>
              <a:t> `садовая соня' возникло из франц. </a:t>
            </a:r>
            <a:r>
              <a:rPr lang="ru-RU" sz="1800" i="1" kern="1200" dirty="0" err="1">
                <a:effectLst/>
                <a:latin typeface="Times New Roman" panose="02020603050405020304" pitchFamily="18" charset="0"/>
                <a:ea typeface="Times New Roman" panose="02020603050405020304" pitchFamily="18" charset="0"/>
              </a:rPr>
              <a:t>dormeuse</a:t>
            </a:r>
            <a:r>
              <a:rPr lang="ru-RU" sz="1800" kern="1200" dirty="0">
                <a:effectLst/>
                <a:latin typeface="Times New Roman" panose="02020603050405020304" pitchFamily="18" charset="0"/>
                <a:ea typeface="Times New Roman" panose="02020603050405020304" pitchFamily="18" charset="0"/>
              </a:rPr>
              <a:t> `любительница поспать' под влиянием слова </a:t>
            </a:r>
            <a:r>
              <a:rPr lang="ru-RU" sz="1800" i="1" kern="1200" dirty="0" err="1">
                <a:effectLst/>
                <a:latin typeface="Times New Roman" panose="02020603050405020304" pitchFamily="18" charset="0"/>
                <a:ea typeface="Times New Roman" panose="02020603050405020304" pitchFamily="18" charset="0"/>
              </a:rPr>
              <a:t>mouse</a:t>
            </a:r>
            <a:r>
              <a:rPr lang="ru-RU" sz="1800" kern="1200" dirty="0">
                <a:effectLst/>
                <a:latin typeface="Times New Roman" panose="02020603050405020304" pitchFamily="18" charset="0"/>
                <a:ea typeface="Times New Roman" panose="02020603050405020304" pitchFamily="18" charset="0"/>
              </a:rPr>
              <a:t> `мышь'. В русском языке сближение слова </a:t>
            </a:r>
            <a:r>
              <a:rPr lang="ru-RU" sz="1800" i="1" kern="1200" dirty="0">
                <a:effectLst/>
                <a:latin typeface="Times New Roman" panose="02020603050405020304" pitchFamily="18" charset="0"/>
                <a:ea typeface="Times New Roman" panose="02020603050405020304" pitchFamily="18" charset="0"/>
              </a:rPr>
              <a:t>христианин</a:t>
            </a:r>
            <a:r>
              <a:rPr lang="ru-RU" sz="1800" kern="1200" dirty="0">
                <a:effectLst/>
                <a:latin typeface="Times New Roman" panose="02020603050405020304" pitchFamily="18" charset="0"/>
                <a:ea typeface="Times New Roman" panose="02020603050405020304" pitchFamily="18" charset="0"/>
              </a:rPr>
              <a:t> со словом </a:t>
            </a:r>
            <a:r>
              <a:rPr lang="ru-RU" sz="1800" i="1" kern="1200" dirty="0">
                <a:effectLst/>
                <a:latin typeface="Times New Roman" panose="02020603050405020304" pitchFamily="18" charset="0"/>
                <a:ea typeface="Times New Roman" panose="02020603050405020304" pitchFamily="18" charset="0"/>
              </a:rPr>
              <a:t>крест</a:t>
            </a:r>
            <a:r>
              <a:rPr lang="ru-RU" sz="1800" kern="1200" dirty="0">
                <a:effectLst/>
                <a:latin typeface="Times New Roman" panose="02020603050405020304" pitchFamily="18" charset="0"/>
                <a:ea typeface="Times New Roman" panose="02020603050405020304" pitchFamily="18" charset="0"/>
              </a:rPr>
              <a:t> породило форму </a:t>
            </a:r>
            <a:r>
              <a:rPr lang="ru-RU" sz="1800" i="1" kern="1200" dirty="0">
                <a:effectLst/>
                <a:latin typeface="Times New Roman" panose="02020603050405020304" pitchFamily="18" charset="0"/>
                <a:ea typeface="Times New Roman" panose="02020603050405020304" pitchFamily="18" charset="0"/>
              </a:rPr>
              <a:t>крестьянин</a:t>
            </a:r>
            <a:r>
              <a:rPr lang="ru-RU" sz="1800" kern="1200" dirty="0">
                <a:effectLst/>
                <a:latin typeface="Times New Roman" panose="02020603050405020304" pitchFamily="18" charset="0"/>
                <a:ea typeface="Times New Roman" panose="02020603050405020304" pitchFamily="18" charset="0"/>
              </a:rPr>
              <a:t>, которая нарушает как правила фонетической адаптации заимствований (</a:t>
            </a:r>
            <a:r>
              <a:rPr lang="ru-RU" sz="1800" i="1" kern="1200" dirty="0">
                <a:effectLst/>
                <a:latin typeface="Times New Roman" panose="02020603050405020304" pitchFamily="18" charset="0"/>
                <a:ea typeface="Times New Roman" panose="02020603050405020304" pitchFamily="18" charset="0"/>
              </a:rPr>
              <a:t>к</a:t>
            </a:r>
            <a:r>
              <a:rPr lang="ru-RU" sz="1800" kern="1200" dirty="0">
                <a:effectLst/>
                <a:latin typeface="Times New Roman" panose="02020603050405020304" pitchFamily="18" charset="0"/>
                <a:ea typeface="Times New Roman" panose="02020603050405020304" pitchFamily="18" charset="0"/>
              </a:rPr>
              <a:t> на месте ожидаемого </a:t>
            </a:r>
            <a:r>
              <a:rPr lang="ru-RU" sz="1800" i="1" kern="1200" dirty="0">
                <a:effectLst/>
                <a:latin typeface="Times New Roman" panose="02020603050405020304" pitchFamily="18" charset="0"/>
                <a:ea typeface="Times New Roman" panose="02020603050405020304" pitchFamily="18" charset="0"/>
              </a:rPr>
              <a:t>х</a:t>
            </a:r>
            <a:r>
              <a:rPr lang="ru-RU" sz="1800" kern="1200" dirty="0">
                <a:effectLst/>
                <a:latin typeface="Times New Roman" panose="02020603050405020304" pitchFamily="18" charset="0"/>
                <a:ea typeface="Times New Roman" panose="02020603050405020304" pitchFamily="18" charset="0"/>
              </a:rPr>
              <a:t>, </a:t>
            </a:r>
            <a:r>
              <a:rPr lang="ru-RU" sz="1800" i="1" kern="1200" dirty="0">
                <a:effectLst/>
                <a:latin typeface="Times New Roman" panose="02020603050405020304" pitchFamily="18" charset="0"/>
                <a:ea typeface="Times New Roman" panose="02020603050405020304" pitchFamily="18" charset="0"/>
              </a:rPr>
              <a:t>е</a:t>
            </a:r>
            <a:r>
              <a:rPr lang="ru-RU" sz="1800" kern="1200" dirty="0">
                <a:effectLst/>
                <a:latin typeface="Times New Roman" panose="02020603050405020304" pitchFamily="18" charset="0"/>
                <a:ea typeface="Times New Roman" panose="02020603050405020304" pitchFamily="18" charset="0"/>
              </a:rPr>
              <a:t> на месте ожидаемого </a:t>
            </a:r>
            <a:r>
              <a:rPr lang="ru-RU" sz="1800" i="1" kern="1200" dirty="0">
                <a:effectLst/>
                <a:latin typeface="Times New Roman" panose="02020603050405020304" pitchFamily="18" charset="0"/>
                <a:ea typeface="Times New Roman" panose="02020603050405020304" pitchFamily="18" charset="0"/>
              </a:rPr>
              <a:t>и</a:t>
            </a:r>
            <a:r>
              <a:rPr lang="ru-RU" sz="1800" kern="1200" dirty="0">
                <a:effectLst/>
                <a:latin typeface="Times New Roman" panose="02020603050405020304" pitchFamily="18" charset="0"/>
                <a:ea typeface="Times New Roman" panose="02020603050405020304" pitchFamily="18" charset="0"/>
              </a:rPr>
              <a:t>), так и правила суффиксального словообразования в русском языке и к тому же приобрела специфическое значение, не связанное с религиозной сферой.</a:t>
            </a:r>
            <a:endParaRPr lang="ru-RU" sz="2000" dirty="0">
              <a:latin typeface="Times New Roman" panose="02020603050405020304" pitchFamily="18" charset="0"/>
            </a:endParaRPr>
          </a:p>
          <a:p>
            <a:endParaRPr lang="ru-RU" sz="2000" dirty="0">
              <a:latin typeface="Times New Roman" panose="02020603050405020304" pitchFamily="18" charset="0"/>
            </a:endParaRPr>
          </a:p>
          <a:p>
            <a:r>
              <a:rPr lang="ru-RU" sz="2000" dirty="0">
                <a:latin typeface="Times New Roman" panose="02020603050405020304" pitchFamily="18" charset="0"/>
              </a:rPr>
              <a:t>Слова, которые в данном языке являются исконными, в языке-предке могли принадлежать к любой из вышеперечисленных групп.</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89620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Группы слов в языке в соответствии с происхождением</a:t>
            </a:r>
          </a:p>
        </p:txBody>
      </p:sp>
    </p:spTree>
    <p:extLst>
      <p:ext uri="{BB962C8B-B14F-4D97-AF65-F5344CB8AC3E}">
        <p14:creationId xmlns:p14="http://schemas.microsoft.com/office/powerpoint/2010/main" val="1904203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Задорнов  классно объяснил значение слов.">
            <a:hlinkClick r:id="" action="ppaction://media"/>
            <a:extLst>
              <a:ext uri="{FF2B5EF4-FFF2-40B4-BE49-F238E27FC236}">
                <a16:creationId xmlns:a16="http://schemas.microsoft.com/office/drawing/2014/main" id="{ED3F826A-4952-9F91-A66F-7D4DD77B30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43672" y="1556792"/>
            <a:ext cx="6974904" cy="3923384"/>
          </a:xfrm>
          <a:prstGeom prst="rect">
            <a:avLst/>
          </a:prstGeom>
        </p:spPr>
      </p:pic>
    </p:spTree>
    <p:extLst>
      <p:ext uri="{BB962C8B-B14F-4D97-AF65-F5344CB8AC3E}">
        <p14:creationId xmlns:p14="http://schemas.microsoft.com/office/powerpoint/2010/main" val="210724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7" y="1164562"/>
            <a:ext cx="11017224"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000" dirty="0">
                <a:latin typeface="Times New Roman" panose="02020603050405020304" pitchFamily="18" charset="0"/>
                <a:hlinkClick r:id="rId2"/>
              </a:rPr>
              <a:t>https://stepik.org/course/99808/promo#toc?search=6676398953</a:t>
            </a:r>
            <a:r>
              <a:rPr lang="ru-RU" sz="2000" dirty="0">
                <a:latin typeface="Times New Roman" panose="02020603050405020304" pitchFamily="18" charset="0"/>
              </a:rPr>
              <a:t> </a:t>
            </a:r>
          </a:p>
          <a:p>
            <a:endParaRPr lang="ru-RU" sz="2000" dirty="0">
              <a:latin typeface="Times New Roman" panose="02020603050405020304" pitchFamily="18" charset="0"/>
            </a:endParaRPr>
          </a:p>
          <a:p>
            <a:r>
              <a:rPr lang="ru-RU" sz="2000" dirty="0" err="1">
                <a:latin typeface="Times New Roman" panose="02020603050405020304" pitchFamily="18" charset="0"/>
              </a:rPr>
              <a:t>Испанскии</a:t>
            </a:r>
            <a:r>
              <a:rPr lang="ru-RU" sz="2000" dirty="0">
                <a:latin typeface="Times New Roman" panose="02020603050405020304" pitchFamily="18" charset="0"/>
              </a:rPr>
              <a:t>̆ / </a:t>
            </a:r>
            <a:r>
              <a:rPr lang="ru-RU" sz="2000" dirty="0" err="1">
                <a:latin typeface="Times New Roman" panose="02020603050405020304" pitchFamily="18" charset="0"/>
              </a:rPr>
              <a:t>Русскии</a:t>
            </a:r>
            <a:r>
              <a:rPr lang="ru-RU" sz="2000" dirty="0">
                <a:latin typeface="Times New Roman" panose="02020603050405020304" pitchFamily="18" charset="0"/>
              </a:rPr>
              <a:t>̆: </a:t>
            </a:r>
            <a:r>
              <a:rPr lang="ru-RU" sz="2000" dirty="0" err="1">
                <a:latin typeface="Times New Roman" panose="02020603050405020304" pitchFamily="18" charset="0"/>
              </a:rPr>
              <a:t>Прогрессивныи</a:t>
            </a:r>
            <a:r>
              <a:rPr lang="ru-RU" sz="2000" dirty="0">
                <a:latin typeface="Times New Roman" panose="02020603050405020304" pitchFamily="18" charset="0"/>
              </a:rPr>
              <a:t>̆ курс </a:t>
            </a:r>
            <a:r>
              <a:rPr lang="ru-RU" sz="2000" dirty="0" err="1">
                <a:latin typeface="Times New Roman" panose="02020603050405020304" pitchFamily="18" charset="0"/>
              </a:rPr>
              <a:t>общеи</a:t>
            </a:r>
            <a:r>
              <a:rPr lang="ru-RU" sz="2000" dirty="0">
                <a:latin typeface="Times New Roman" panose="02020603050405020304" pitchFamily="18" charset="0"/>
              </a:rPr>
              <a:t>̆ лексики</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76120"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Домашнее задание</a:t>
            </a:r>
          </a:p>
        </p:txBody>
      </p:sp>
    </p:spTree>
    <p:extLst>
      <p:ext uri="{BB962C8B-B14F-4D97-AF65-F5344CB8AC3E}">
        <p14:creationId xmlns:p14="http://schemas.microsoft.com/office/powerpoint/2010/main" val="1253545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9DC68-FCDE-604D-B225-E5E04B6D9D67}"/>
              </a:ext>
            </a:extLst>
          </p:cNvPr>
          <p:cNvSpPr txBox="1"/>
          <p:nvPr/>
        </p:nvSpPr>
        <p:spPr>
          <a:xfrm>
            <a:off x="587388" y="1340768"/>
            <a:ext cx="11017224"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А. </a:t>
            </a:r>
            <a:r>
              <a:rPr lang="ru-RU" sz="2000" dirty="0" err="1">
                <a:latin typeface="Times New Roman" panose="02020603050405020304" pitchFamily="18" charset="0"/>
              </a:rPr>
              <a:t>Мейе</a:t>
            </a:r>
            <a:r>
              <a:rPr lang="ru-RU" sz="2000" dirty="0">
                <a:latin typeface="Times New Roman" panose="02020603050405020304" pitchFamily="18" charset="0"/>
              </a:rPr>
              <a:t>: два языка являются родственными, когда они оба являются результатом «двух различных эволюций одного и того же языка, бывшего в употреблении раньше. </a:t>
            </a:r>
          </a:p>
        </p:txBody>
      </p:sp>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04112"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Критерии языкового родства</a:t>
            </a:r>
          </a:p>
        </p:txBody>
      </p:sp>
      <p:sp>
        <p:nvSpPr>
          <p:cNvPr id="4" name="TextBox 3">
            <a:extLst>
              <a:ext uri="{FF2B5EF4-FFF2-40B4-BE49-F238E27FC236}">
                <a16:creationId xmlns:a16="http://schemas.microsoft.com/office/drawing/2014/main" id="{B0D6AE8B-07FF-A1A9-CFF5-C040B563B768}"/>
              </a:ext>
            </a:extLst>
          </p:cNvPr>
          <p:cNvSpPr txBox="1"/>
          <p:nvPr/>
        </p:nvSpPr>
        <p:spPr>
          <a:xfrm>
            <a:off x="587388" y="2414414"/>
            <a:ext cx="11017224"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rPr>
              <a:t>Н.С. Трубецкой: для научного доказательства родства двух языков соответствующих двух языковых семей необходимо иметь значительное число лексических пар с закономерными звуковыми соответствиями.</a:t>
            </a:r>
          </a:p>
        </p:txBody>
      </p:sp>
    </p:spTree>
    <p:extLst>
      <p:ext uri="{BB962C8B-B14F-4D97-AF65-F5344CB8AC3E}">
        <p14:creationId xmlns:p14="http://schemas.microsoft.com/office/powerpoint/2010/main" val="2402352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173539"/>
            <a:ext cx="7104112"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Критерии языкового родства</a:t>
            </a:r>
          </a:p>
        </p:txBody>
      </p:sp>
      <p:sp>
        <p:nvSpPr>
          <p:cNvPr id="6" name="TextBox 5">
            <a:extLst>
              <a:ext uri="{FF2B5EF4-FFF2-40B4-BE49-F238E27FC236}">
                <a16:creationId xmlns:a16="http://schemas.microsoft.com/office/drawing/2014/main" id="{7E1CC192-0E4C-C486-BFDC-C9A278F03A73}"/>
              </a:ext>
            </a:extLst>
          </p:cNvPr>
          <p:cNvSpPr txBox="1"/>
          <p:nvPr/>
        </p:nvSpPr>
        <p:spPr>
          <a:xfrm>
            <a:off x="479376" y="1028343"/>
            <a:ext cx="11377264"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Сходство каких-либо знаков двух или более языков может быть обусловлено различными причинами:</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случайным совпадением, </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заимствованием, </a:t>
            </a: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общим происхождением.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Сходство, независимо возникшее в результате приспособления к одинаковым условиям, в лингвистике (в отличие от биологии) исключается, поскольку языковой знак произволен (см. Соссюр 1931/1977), т. е. означаемое связано с означающим лишь в силу традиции.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Для некоторых языковых элементов это может быть не так. </a:t>
            </a:r>
          </a:p>
          <a:p>
            <a:r>
              <a:rPr lang="ru-RU" sz="2000" dirty="0">
                <a:latin typeface="Times New Roman" panose="02020603050405020304" pitchFamily="18" charset="0"/>
                <a:cs typeface="Times New Roman" panose="02020603050405020304" pitchFamily="18" charset="0"/>
              </a:rPr>
              <a:t>Например, сходство в артикуляции губных согласных в самых разных языках связано с общностью строения губ у представителей различных народов.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Тенденция к тому, чтобы выражать грамматические значения лексическими средствами, нередко бывает обусловлена языковыми контактами: если грамматические системы контактирующих языков различаются настолько, что говорящие испытывают трудности при "переводе" с одной из них на другую, получают распространение модели, обходящие эти трудности за счет замены аффиксов отдельными словами.</a:t>
            </a:r>
          </a:p>
        </p:txBody>
      </p:sp>
    </p:spTree>
    <p:extLst>
      <p:ext uri="{BB962C8B-B14F-4D97-AF65-F5344CB8AC3E}">
        <p14:creationId xmlns:p14="http://schemas.microsoft.com/office/powerpoint/2010/main" val="93555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21139"/>
            <a:ext cx="7104112"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Языковое наследование</a:t>
            </a:r>
          </a:p>
        </p:txBody>
      </p:sp>
      <p:sp>
        <p:nvSpPr>
          <p:cNvPr id="6" name="TextBox 5">
            <a:extLst>
              <a:ext uri="{FF2B5EF4-FFF2-40B4-BE49-F238E27FC236}">
                <a16:creationId xmlns:a16="http://schemas.microsoft.com/office/drawing/2014/main" id="{7E1CC192-0E4C-C486-BFDC-C9A278F03A73}"/>
              </a:ext>
            </a:extLst>
          </p:cNvPr>
          <p:cNvSpPr txBox="1"/>
          <p:nvPr/>
        </p:nvSpPr>
        <p:spPr>
          <a:xfrm>
            <a:off x="191344" y="839048"/>
            <a:ext cx="11737304"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Идеальный вариант</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А – праязык, В – следующее состояние языка</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a) все фонемы состояния B выводятся из фонем состояния A;</a:t>
            </a:r>
          </a:p>
          <a:p>
            <a:r>
              <a:rPr lang="ru-RU" sz="2000" dirty="0">
                <a:latin typeface="Times New Roman" panose="02020603050405020304" pitchFamily="18" charset="0"/>
                <a:cs typeface="Times New Roman" panose="02020603050405020304" pitchFamily="18" charset="0"/>
              </a:rPr>
              <a:t>b) все морфемы состояния B выводятся из морфем состояния A;</a:t>
            </a:r>
          </a:p>
          <a:p>
            <a:r>
              <a:rPr lang="ru-RU" sz="2000" dirty="0">
                <a:latin typeface="Times New Roman" panose="02020603050405020304" pitchFamily="18" charset="0"/>
                <a:cs typeface="Times New Roman" panose="02020603050405020304" pitchFamily="18" charset="0"/>
              </a:rPr>
              <a:t>c) все лексемы состояния B выводятся из лексем состояния A;</a:t>
            </a:r>
          </a:p>
          <a:p>
            <a:r>
              <a:rPr lang="ru-RU" sz="2000" dirty="0">
                <a:latin typeface="Times New Roman" panose="02020603050405020304" pitchFamily="18" charset="0"/>
                <a:cs typeface="Times New Roman" panose="02020603050405020304" pitchFamily="18" charset="0"/>
              </a:rPr>
              <a:t>d) все грамматические и синтаксические правила состояния B выводятся из соответствующих правил состояния A.</a:t>
            </a:r>
          </a:p>
        </p:txBody>
      </p:sp>
    </p:spTree>
    <p:extLst>
      <p:ext uri="{BB962C8B-B14F-4D97-AF65-F5344CB8AC3E}">
        <p14:creationId xmlns:p14="http://schemas.microsoft.com/office/powerpoint/2010/main" val="1871412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BDAC52FB-66CC-A062-B011-864CA681E755}"/>
              </a:ext>
            </a:extLst>
          </p:cNvPr>
          <p:cNvSpPr/>
          <p:nvPr/>
        </p:nvSpPr>
        <p:spPr>
          <a:xfrm>
            <a:off x="0" y="21139"/>
            <a:ext cx="7104112" cy="663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ru-RU" sz="2400" dirty="0">
                <a:latin typeface="Times New Roman" panose="02020603050405020304" pitchFamily="18" charset="0"/>
              </a:rPr>
              <a:t>Языковое наследование</a:t>
            </a:r>
          </a:p>
        </p:txBody>
      </p:sp>
      <p:sp>
        <p:nvSpPr>
          <p:cNvPr id="3" name="TextBox 2">
            <a:extLst>
              <a:ext uri="{FF2B5EF4-FFF2-40B4-BE49-F238E27FC236}">
                <a16:creationId xmlns:a16="http://schemas.microsoft.com/office/drawing/2014/main" id="{DA29961D-86D3-05FB-4590-21F2645D5012}"/>
              </a:ext>
            </a:extLst>
          </p:cNvPr>
          <p:cNvSpPr txBox="1"/>
          <p:nvPr/>
        </p:nvSpPr>
        <p:spPr>
          <a:xfrm>
            <a:off x="191344" y="836712"/>
            <a:ext cx="11737304" cy="31700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В реальности:</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А – праязык, В – следующее состояние языка</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a) Фонемы (и даже целые их ряды) могут заимствоваться: например, в русском языке заимствованной (из византийского греческого) является фонема ф</a:t>
            </a:r>
          </a:p>
          <a:p>
            <a:r>
              <a:rPr lang="ru-RU" sz="2000" dirty="0">
                <a:latin typeface="Times New Roman" panose="02020603050405020304" pitchFamily="18" charset="0"/>
                <a:cs typeface="Times New Roman" panose="02020603050405020304" pitchFamily="18" charset="0"/>
              </a:rPr>
              <a:t>b) Часть морфем теряется, часть заимствуется</a:t>
            </a:r>
          </a:p>
          <a:p>
            <a:r>
              <a:rPr lang="ru-RU" sz="2000" dirty="0">
                <a:latin typeface="Times New Roman" panose="02020603050405020304" pitchFamily="18" charset="0"/>
                <a:cs typeface="Times New Roman" panose="02020603050405020304" pitchFamily="18" charset="0"/>
              </a:rPr>
              <a:t>c) Часть лексем теряется, часть заимствуется</a:t>
            </a:r>
          </a:p>
          <a:p>
            <a:r>
              <a:rPr lang="ru-RU" sz="2000" dirty="0">
                <a:latin typeface="Times New Roman" panose="02020603050405020304" pitchFamily="18" charset="0"/>
                <a:cs typeface="Times New Roman" panose="02020603050405020304" pitchFamily="18" charset="0"/>
              </a:rPr>
              <a:t>d) за период непрерывного развития в три тысячи лет грамматическая система китайского языка полностью перестроилась (за исключением разве что основных принципов порядка слов)</a:t>
            </a:r>
          </a:p>
        </p:txBody>
      </p:sp>
      <p:sp>
        <p:nvSpPr>
          <p:cNvPr id="4" name="TextBox 3">
            <a:extLst>
              <a:ext uri="{FF2B5EF4-FFF2-40B4-BE49-F238E27FC236}">
                <a16:creationId xmlns:a16="http://schemas.microsoft.com/office/drawing/2014/main" id="{CF2400F3-DAFD-E59D-35D7-3A0DB0FD454F}"/>
              </a:ext>
            </a:extLst>
          </p:cNvPr>
          <p:cNvSpPr txBox="1"/>
          <p:nvPr/>
        </p:nvSpPr>
        <p:spPr>
          <a:xfrm>
            <a:off x="191344" y="4365104"/>
            <a:ext cx="11737304"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Следовательно:</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А – праязык, В – следующее состояние языка</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a) часть фонем состояния B выводятся из фонем состояния A;</a:t>
            </a:r>
          </a:p>
          <a:p>
            <a:r>
              <a:rPr lang="ru-RU" sz="2000" dirty="0">
                <a:latin typeface="Times New Roman" panose="02020603050405020304" pitchFamily="18" charset="0"/>
                <a:cs typeface="Times New Roman" panose="02020603050405020304" pitchFamily="18" charset="0"/>
              </a:rPr>
              <a:t>b) Некоторая часть морфем состояния B выводятся из морфем состояния A; (словоизменительные)</a:t>
            </a:r>
          </a:p>
          <a:p>
            <a:r>
              <a:rPr lang="ru-RU" sz="2000" dirty="0">
                <a:latin typeface="Times New Roman" panose="02020603050405020304" pitchFamily="18" charset="0"/>
                <a:cs typeface="Times New Roman" panose="02020603050405020304" pitchFamily="18" charset="0"/>
              </a:rPr>
              <a:t>c) Некоторая часть лексем состояния B выводятся из лексем состояния A; (базисная лексика)</a:t>
            </a:r>
          </a:p>
        </p:txBody>
      </p:sp>
    </p:spTree>
    <p:extLst>
      <p:ext uri="{BB962C8B-B14F-4D97-AF65-F5344CB8AC3E}">
        <p14:creationId xmlns:p14="http://schemas.microsoft.com/office/powerpoint/2010/main" val="180844214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5075</TotalTime>
  <Words>6207</Words>
  <Application>Microsoft Office PowerPoint</Application>
  <PresentationFormat>Широкоэкранный</PresentationFormat>
  <Paragraphs>542</Paragraphs>
  <Slides>57</Slides>
  <Notes>0</Notes>
  <HiddenSlides>0</HiddenSlides>
  <MMClips>1</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57</vt:i4>
      </vt:variant>
    </vt:vector>
  </HeadingPairs>
  <TitlesOfParts>
    <vt:vector size="62" baseType="lpstr">
      <vt:lpstr>Aptos Display</vt:lpstr>
      <vt:lpstr>Arial</vt:lpstr>
      <vt:lpstr>Times New Roman</vt:lpstr>
      <vt:lpstr>Wingdings</vt:lpstr>
      <vt:lpstr>Тема Office</vt:lpstr>
      <vt:lpstr>Сравнительно-исторический метод</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Апакина Людмила Вячеславовна</dc:creator>
  <cp:lastModifiedBy>Апакина Людмила Вячеславовна</cp:lastModifiedBy>
  <cp:revision>19</cp:revision>
  <dcterms:created xsi:type="dcterms:W3CDTF">2025-02-22T09:08:45Z</dcterms:created>
  <dcterms:modified xsi:type="dcterms:W3CDTF">2025-03-11T06:34:49Z</dcterms:modified>
</cp:coreProperties>
</file>